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333" r:id="rId2"/>
    <p:sldId id="256" r:id="rId3"/>
    <p:sldId id="270" r:id="rId4"/>
    <p:sldId id="277" r:id="rId5"/>
    <p:sldId id="279" r:id="rId6"/>
    <p:sldId id="290" r:id="rId7"/>
    <p:sldId id="278" r:id="rId8"/>
    <p:sldId id="298" r:id="rId9"/>
    <p:sldId id="289" r:id="rId10"/>
    <p:sldId id="287" r:id="rId11"/>
    <p:sldId id="280" r:id="rId12"/>
    <p:sldId id="292" r:id="rId13"/>
    <p:sldId id="334" r:id="rId14"/>
    <p:sldId id="335" r:id="rId15"/>
    <p:sldId id="336" r:id="rId16"/>
    <p:sldId id="341" r:id="rId17"/>
    <p:sldId id="303" r:id="rId18"/>
    <p:sldId id="337" r:id="rId19"/>
    <p:sldId id="338" r:id="rId20"/>
    <p:sldId id="339" r:id="rId21"/>
    <p:sldId id="340" r:id="rId22"/>
    <p:sldId id="342" r:id="rId23"/>
    <p:sldId id="344" r:id="rId24"/>
    <p:sldId id="345" r:id="rId25"/>
    <p:sldId id="346" r:id="rId26"/>
    <p:sldId id="347" r:id="rId27"/>
    <p:sldId id="343" r:id="rId28"/>
    <p:sldId id="348" r:id="rId29"/>
    <p:sldId id="349" r:id="rId30"/>
    <p:sldId id="350" r:id="rId31"/>
    <p:sldId id="351" r:id="rId32"/>
    <p:sldId id="352" r:id="rId33"/>
    <p:sldId id="353" r:id="rId34"/>
    <p:sldId id="354" r:id="rId35"/>
    <p:sldId id="355" r:id="rId36"/>
    <p:sldId id="314" r:id="rId37"/>
    <p:sldId id="326" r:id="rId38"/>
    <p:sldId id="310" r:id="rId39"/>
    <p:sldId id="320" r:id="rId40"/>
    <p:sldId id="327" r:id="rId41"/>
    <p:sldId id="309" r:id="rId42"/>
    <p:sldId id="356" r:id="rId43"/>
    <p:sldId id="357" r:id="rId44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4" autoAdjust="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84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184D40A-7A37-409F-AF60-F061E2163094}" type="datetimeFigureOut">
              <a:rPr lang="fr-FR"/>
              <a:pPr>
                <a:defRPr/>
              </a:pPr>
              <a:t>02/12/2012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BAD8305-4F0B-4100-98E6-C994FFA9BBF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16DAC0F-C758-494B-8A6A-4D518B116141}" type="datetimeFigureOut">
              <a:rPr lang="fr-FR"/>
              <a:pPr>
                <a:defRPr/>
              </a:pPr>
              <a:t>02/12/2012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71B9CEA-35AE-4D19-8EC9-CF17C30417F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1843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CCAF82-A3D9-428D-9145-5DE806FF5897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81DC49-F712-4289-B905-5459B0C44E62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GB"/>
          </a:p>
        </p:txBody>
      </p:sp>
      <p:sp>
        <p:nvSpPr>
          <p:cNvPr id="36867" name="Text Box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noFill/>
          <a:ln w="9525">
            <a:noFill/>
          </a:ln>
        </p:spPr>
      </p:sp>
      <p:sp>
        <p:nvSpPr>
          <p:cNvPr id="36868" name="Text Box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4343400"/>
            <a:ext cx="5489575" cy="4116388"/>
          </a:xfrm>
          <a:noFill/>
        </p:spPr>
        <p:txBody>
          <a:bodyPr wrap="none" lIns="80132" tIns="40065" rIns="80132" bIns="40065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ECAB05-BFDB-42C8-BB5B-BDB4F86DDA1D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GB"/>
          </a:p>
        </p:txBody>
      </p:sp>
      <p:sp>
        <p:nvSpPr>
          <p:cNvPr id="389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Espace réservé des commentaires 2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defTabSz="842963" eaLnBrk="1" hangingPunct="1">
              <a:spcBef>
                <a:spcPct val="0"/>
              </a:spcBef>
            </a:pPr>
            <a:endParaRPr lang="fr-WINDIES" smtClean="0"/>
          </a:p>
        </p:txBody>
      </p:sp>
      <p:sp>
        <p:nvSpPr>
          <p:cNvPr id="38916" name="Espace réservé de l'en-tête 3"/>
          <p:cNvSpPr txBox="1">
            <a:spLocks noGrp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/>
          <a:lstStyle/>
          <a:p>
            <a:pPr defTabSz="990600"/>
            <a:r>
              <a:rPr lang="en-GB" sz="1200">
                <a:latin typeface="Times New Roman" pitchFamily="18" charset="0"/>
                <a:ea typeface="ＭＳ Ｐゴシック"/>
                <a:cs typeface="Lucida Sans Unicode" pitchFamily="34" charset="0"/>
              </a:rPr>
              <a:t>toitototototoot</a:t>
            </a:r>
          </a:p>
        </p:txBody>
      </p:sp>
      <p:sp>
        <p:nvSpPr>
          <p:cNvPr id="38917" name="Espace réservé du numéro de diapositive 4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990600"/>
            <a:fld id="{E37F1107-438C-40FB-A612-C4C271FA6CC9}" type="slidenum">
              <a:rPr lang="en-GB" sz="1200">
                <a:latin typeface="Times New Roman" pitchFamily="18" charset="0"/>
                <a:ea typeface="ＭＳ Ｐゴシック"/>
                <a:cs typeface="Lucida Sans Unicode" pitchFamily="34" charset="0"/>
              </a:rPr>
              <a:pPr algn="r" defTabSz="990600"/>
              <a:t>12</a:t>
            </a:fld>
            <a:endParaRPr lang="en-GB" sz="1200">
              <a:latin typeface="Times New Roman" pitchFamily="18" charset="0"/>
              <a:ea typeface="ＭＳ Ｐゴシック"/>
              <a:cs typeface="Lucida Sans Unicode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6656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9735BD-7554-4FC6-904A-F6360840C9DC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60E7E1-0C8F-4567-8669-A593A3D847F5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GB"/>
          </a:p>
        </p:txBody>
      </p:sp>
      <p:sp>
        <p:nvSpPr>
          <p:cNvPr id="68611" name="Text Box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6350" y="617538"/>
            <a:ext cx="4308475" cy="3232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Text Box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4311650"/>
            <a:ext cx="6210300" cy="4295775"/>
          </a:xfrm>
          <a:noFill/>
          <a:ln w="18000">
            <a:solidFill>
              <a:srgbClr val="000000"/>
            </a:solidFill>
            <a:round/>
            <a:headEnd/>
            <a:tailEnd/>
          </a:ln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WINDIE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7168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9172FD-93C2-485E-8E25-0B72F637901A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048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929A7A-6488-4559-91AB-DFA4CEF3CED4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  <a:p>
            <a:pPr eaLnBrk="1" hangingPunct="1">
              <a:spcBef>
                <a:spcPct val="0"/>
              </a:spcBef>
            </a:pPr>
            <a:r>
              <a:rPr lang="fr-FR" smtClean="0"/>
              <a:t>----- Notes de la réunion (01/12/12 15:01) -----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/>
              <a:t>MOYENNE DU BATI ANCIEN 162 KWH/m2 PAR AN 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/>
              <a:t>MOYENNE DU BATI 240 KWH/M2 PAR AN</a:t>
            </a:r>
          </a:p>
        </p:txBody>
      </p:sp>
      <p:sp>
        <p:nvSpPr>
          <p:cNvPr id="2253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A1A7E4-1123-4B77-99F0-703867E648A8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  <a:p>
            <a:pPr eaLnBrk="1" hangingPunct="1">
              <a:spcBef>
                <a:spcPct val="0"/>
              </a:spcBef>
            </a:pPr>
            <a:r>
              <a:rPr lang="fr-FR" smtClean="0"/>
              <a:t>----- Notes de la réunion (01/12/12 15:01) -----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/>
              <a:t>AUGMENTATION DU TRANSPORT ROUTIER MIGRATION VERS LES VILLES ET PERTE DE TERRES AGRICOLES 111 000 HA PAR AN </a:t>
            </a:r>
          </a:p>
        </p:txBody>
      </p:sp>
      <p:sp>
        <p:nvSpPr>
          <p:cNvPr id="2457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8A1945-44CA-41BF-A665-5E6219889A82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  <a:p>
            <a:pPr eaLnBrk="1" hangingPunct="1">
              <a:spcBef>
                <a:spcPct val="0"/>
              </a:spcBef>
            </a:pPr>
            <a:r>
              <a:rPr lang="fr-FR" smtClean="0"/>
              <a:t>----- Notes de la réunion (01/12/12 15:01) -----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/>
              <a:t>LE BATI ANCIEN ECHANGE AVEC SON ENVIRONNEMENT </a:t>
            </a:r>
          </a:p>
          <a:p>
            <a:pPr eaLnBrk="1" hangingPunct="1">
              <a:spcBef>
                <a:spcPct val="0"/>
              </a:spcBef>
            </a:pPr>
            <a:endParaRPr lang="fr-FR" smtClean="0"/>
          </a:p>
          <a:p>
            <a:pPr eaLnBrk="1" hangingPunct="1">
              <a:spcBef>
                <a:spcPct val="0"/>
              </a:spcBef>
            </a:pPr>
            <a:r>
              <a:rPr lang="fr-FR" smtClean="0"/>
              <a:t>LE BATI MODERNE S'ISOLE DE SON ENVIRONNEMENT </a:t>
            </a:r>
          </a:p>
        </p:txBody>
      </p:sp>
      <p:sp>
        <p:nvSpPr>
          <p:cNvPr id="2662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AAACFD-7DC8-4FF9-B5AC-369BEB1A705B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867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615A13-88E4-422A-A222-7F9D434B8833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3072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214B98-9820-4263-8781-646F7D3B138D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3277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674B7B-1EF5-4882-A103-668C41E6706D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3481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BAA416-F57F-4412-BAF0-64086D3EE193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43A5E-3158-4184-BDFC-2C5C587DCF0A}" type="datetime1">
              <a:rPr lang="fr-FR"/>
              <a:pPr>
                <a:defRPr/>
              </a:pPr>
              <a:t>02/12/2012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84AD1-F7AF-4B21-9634-D35AC6393E1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0E2BF-2CCD-45E2-A3C1-3849BFD876AB}" type="datetime1">
              <a:rPr lang="fr-FR"/>
              <a:pPr>
                <a:defRPr/>
              </a:pPr>
              <a:t>02/12/2012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F4475-6625-4915-963E-FFA3CC401CB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0FB20-0CD6-4FC9-9A7D-87919A1BDD68}" type="datetime1">
              <a:rPr lang="fr-FR"/>
              <a:pPr>
                <a:defRPr/>
              </a:pPr>
              <a:t>02/12/2012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F037F-FA64-41AE-B958-7B9744640B4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re. Image de la bibliothèqu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6080" y="849689"/>
            <a:ext cx="6693120" cy="81512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'image de la bibliothèque 2"/>
          <p:cNvSpPr>
            <a:spLocks noGrp="1"/>
          </p:cNvSpPr>
          <p:nvPr>
            <p:ph type="clipArt" sz="half" idx="1"/>
          </p:nvPr>
        </p:nvSpPr>
        <p:spPr>
          <a:xfrm>
            <a:off x="1306081" y="1797309"/>
            <a:ext cx="3032640" cy="4897955"/>
          </a:xfrm>
        </p:spPr>
        <p:txBody>
          <a:bodyPr rtlCol="0">
            <a:normAutofit/>
          </a:bodyPr>
          <a:lstStyle/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476961" y="1797309"/>
            <a:ext cx="3032640" cy="489795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0"/>
          </p:nvPr>
        </p:nvSpPr>
        <p:spPr>
          <a:xfrm>
            <a:off x="0" y="6384925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2C098-3BEF-43FE-8FF8-A92ED1A9F648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1B924-7397-497B-8294-260E690ED539}" type="datetime1">
              <a:rPr lang="fr-FR"/>
              <a:pPr>
                <a:defRPr/>
              </a:pPr>
              <a:t>02/12/2012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529C7-79C5-43CF-BC5A-9D6EFEC26AB2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9666C-CDB2-41CE-8FAE-2716E5C11BEE}" type="datetime1">
              <a:rPr lang="fr-FR"/>
              <a:pPr>
                <a:defRPr/>
              </a:pPr>
              <a:t>02/12/2012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8E2B1-F042-41A6-AC9A-69B13E9E89B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A3684-AAC3-451D-B20B-D0D110E37486}" type="datetime1">
              <a:rPr lang="fr-FR"/>
              <a:pPr>
                <a:defRPr/>
              </a:pPr>
              <a:t>02/12/2012</a:t>
            </a:fld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467C7-84E4-487C-ABB4-1A53BC6A82E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EE323-0CA1-451B-9A17-BF9981CB31E7}" type="datetime1">
              <a:rPr lang="fr-FR"/>
              <a:pPr>
                <a:defRPr/>
              </a:pPr>
              <a:t>02/12/2012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31BB8-A887-49A3-85E8-FFF62F237D66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DEBA3-01E5-4136-9FF3-01EFADE0E833}" type="datetime1">
              <a:rPr lang="fr-FR"/>
              <a:pPr>
                <a:defRPr/>
              </a:pPr>
              <a:t>02/12/2012</a:t>
            </a:fld>
            <a:endParaRPr lang="fr-FR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42D27-1D9B-4AF0-9F55-4ABDFF9A3D3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CBE1D-7670-40B0-8146-0D018814CA9F}" type="datetime1">
              <a:rPr lang="fr-FR"/>
              <a:pPr>
                <a:defRPr/>
              </a:pPr>
              <a:t>02/12/2012</a:t>
            </a:fld>
            <a:endParaRPr lang="fr-FR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ECA68-8822-4B54-A2B9-E410522AEDE6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3BE52-CA1B-4DE4-B7B1-AC6F9549D83A}" type="datetime1">
              <a:rPr lang="fr-FR"/>
              <a:pPr>
                <a:defRPr/>
              </a:pPr>
              <a:t>02/12/2012</a:t>
            </a:fld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292CC-78E9-4279-8BEF-2B30CB06F36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29552-92B6-4675-BD5C-F35BB8809E6F}" type="datetime1">
              <a:rPr lang="fr-FR"/>
              <a:pPr>
                <a:defRPr/>
              </a:pPr>
              <a:t>02/12/2012</a:t>
            </a:fld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3914D-107C-427F-9C7C-A94D1BD3043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474B07D-A6E2-425E-9A37-690576BA6E9F}" type="datetime1">
              <a:rPr lang="fr-FR"/>
              <a:pPr>
                <a:defRPr/>
              </a:pPr>
              <a:t>02/12/2012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C91EFC-A654-4495-9230-95EE8C8D575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sp>
        <p:nvSpPr>
          <p:cNvPr id="16386" name="ZoneTexte 1"/>
          <p:cNvSpPr txBox="1">
            <a:spLocks noChangeArrowheads="1"/>
          </p:cNvSpPr>
          <p:nvPr/>
        </p:nvSpPr>
        <p:spPr bwMode="auto">
          <a:xfrm>
            <a:off x="1009650" y="1916113"/>
            <a:ext cx="6043613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3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ASSOCIATION DES </a:t>
            </a:r>
            <a:r>
              <a:rPr lang="fr-FR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fr-FR" sz="3200">
                <a:latin typeface="Times New Roman" pitchFamily="18" charset="0"/>
                <a:cs typeface="Times New Roman" pitchFamily="18" charset="0"/>
              </a:rPr>
              <a:t>IVERAINS</a:t>
            </a:r>
          </a:p>
          <a:p>
            <a:pPr algn="ctr"/>
            <a:r>
              <a:rPr lang="fr-FR" sz="3200">
                <a:latin typeface="Times New Roman" pitchFamily="18" charset="0"/>
                <a:cs typeface="Times New Roman" pitchFamily="18" charset="0"/>
              </a:rPr>
              <a:t>DU </a:t>
            </a:r>
            <a:r>
              <a:rPr lang="fr-FR" sz="3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PARC DE SCE</a:t>
            </a:r>
            <a:r>
              <a:rPr lang="fr-FR" sz="3200">
                <a:latin typeface="Times New Roman" pitchFamily="18" charset="0"/>
                <a:cs typeface="Times New Roman" pitchFamily="18" charset="0"/>
              </a:rPr>
              <a:t>AUX </a:t>
            </a:r>
          </a:p>
          <a:p>
            <a:pPr algn="ctr"/>
            <a:r>
              <a:rPr lang="fr-FR" sz="3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AG du 01 12 20</a:t>
            </a:r>
            <a:r>
              <a:rPr lang="fr-FR" sz="3200">
                <a:latin typeface="Times New Roman" pitchFamily="18" charset="0"/>
                <a:cs typeface="Times New Roman" pitchFamily="18" charset="0"/>
              </a:rPr>
              <a:t>12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85838" y="1412875"/>
            <a:ext cx="5918200" cy="31083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FR" sz="2400" dirty="0" smtClean="0">
              <a:latin typeface="Arial"/>
              <a:cs typeface="Arial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pic>
        <p:nvPicPr>
          <p:cNvPr id="33795" name="Imag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0" y="0"/>
            <a:ext cx="8916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382838"/>
            <a:ext cx="7392988" cy="1774825"/>
          </a:xfrm>
        </p:spPr>
        <p:txBody>
          <a:bodyPr anchor="t"/>
          <a:lstStyle/>
          <a:p>
            <a:pPr marL="977900" indent="-195263" eaLnBrk="1" hangingPunct="1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fr-FR" sz="3900" smtClean="0"/>
              <a:t>	</a:t>
            </a:r>
            <a:br>
              <a:rPr lang="fr-FR" sz="3900" smtClean="0"/>
            </a:br>
            <a:r>
              <a:rPr lang="fr-FR" sz="3900" smtClean="0"/>
              <a:t/>
            </a:r>
            <a:br>
              <a:rPr lang="fr-FR" sz="3900" smtClean="0"/>
            </a:br>
            <a:endParaRPr lang="fr-FR" sz="1500" u="sng" smtClean="0"/>
          </a:p>
        </p:txBody>
      </p:sp>
      <p:pic>
        <p:nvPicPr>
          <p:cNvPr id="35842" name="Image 1" descr="P102006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Image 2" descr="P102006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06850"/>
            <a:ext cx="3802063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ZoneTexte 3"/>
          <p:cNvSpPr txBox="1">
            <a:spLocks noChangeArrowheads="1"/>
          </p:cNvSpPr>
          <p:nvPr/>
        </p:nvSpPr>
        <p:spPr bwMode="auto">
          <a:xfrm>
            <a:off x="427038" y="2865438"/>
            <a:ext cx="81692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800" b="1">
                <a:latin typeface="Times New Roman" pitchFamily="18" charset="0"/>
                <a:cs typeface="Times New Roman" pitchFamily="18" charset="0"/>
              </a:rPr>
              <a:t>LE CONTEXTE REGLEMENTAIRE DE L’AMELIORATION THERMIQUE DU BATI  </a:t>
            </a:r>
          </a:p>
        </p:txBody>
      </p:sp>
      <p:sp>
        <p:nvSpPr>
          <p:cNvPr id="35845" name="ZoneTexte 4"/>
          <p:cNvSpPr txBox="1">
            <a:spLocks noChangeArrowheads="1"/>
          </p:cNvSpPr>
          <p:nvPr/>
        </p:nvSpPr>
        <p:spPr bwMode="auto">
          <a:xfrm>
            <a:off x="4692650" y="3895725"/>
            <a:ext cx="2562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 b="1">
                <a:latin typeface="Times New Roman" pitchFamily="18" charset="0"/>
                <a:cs typeface="Times New Roman" pitchFamily="18" charset="0"/>
              </a:rPr>
              <a:t>D’AVANT 1948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fld id="{B5AF00E1-A81F-479B-9A57-CB0F2DDC7183}" type="slidenum">
              <a:rPr lang="en-GB"/>
              <a:pPr algn="l">
                <a:defRPr/>
              </a:pPr>
              <a:t>12</a:t>
            </a:fld>
            <a:endParaRPr lang="en-GB"/>
          </a:p>
        </p:txBody>
      </p:sp>
      <p:sp>
        <p:nvSpPr>
          <p:cNvPr id="37890" name="Titre 4"/>
          <p:cNvSpPr>
            <a:spLocks noGrp="1"/>
          </p:cNvSpPr>
          <p:nvPr>
            <p:ph type="title" idx="4294967295"/>
          </p:nvPr>
        </p:nvSpPr>
        <p:spPr>
          <a:xfrm>
            <a:off x="719138" y="4408488"/>
            <a:ext cx="7770812" cy="1362075"/>
          </a:xfrm>
        </p:spPr>
        <p:txBody>
          <a:bodyPr lIns="91430" tIns="45715" rIns="91430" bIns="45715" anchor="t"/>
          <a:lstStyle/>
          <a:p>
            <a:pPr eaLnBrk="1" hangingPunct="1"/>
            <a:r>
              <a:rPr lang="fr-FR" sz="5400" smtClean="0"/>
              <a:t>LA RT EX</a:t>
            </a:r>
          </a:p>
        </p:txBody>
      </p:sp>
      <p:pic>
        <p:nvPicPr>
          <p:cNvPr id="37891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0225" y="1014413"/>
            <a:ext cx="3143250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pic>
        <p:nvPicPr>
          <p:cNvPr id="39938" name="Imag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7038" y="-427038"/>
            <a:ext cx="9771063" cy="678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pic>
        <p:nvPicPr>
          <p:cNvPr id="40962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144000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pic>
        <p:nvPicPr>
          <p:cNvPr id="41986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1440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pic>
        <p:nvPicPr>
          <p:cNvPr id="43010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1440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fld id="{6D7A70F0-2EDB-4F0B-AC9D-EEFBC1543A22}" type="slidenum">
              <a:rPr lang="en-GB"/>
              <a:pPr algn="l">
                <a:defRPr/>
              </a:pPr>
              <a:t>17</a:t>
            </a:fld>
            <a:endParaRPr lang="en-GB"/>
          </a:p>
        </p:txBody>
      </p:sp>
      <p:sp>
        <p:nvSpPr>
          <p:cNvPr id="44034" name="Espace réservé du numéro de diapositive 3"/>
          <p:cNvSpPr txBox="1">
            <a:spLocks noGrp="1"/>
          </p:cNvSpPr>
          <p:nvPr/>
        </p:nvSpPr>
        <p:spPr bwMode="auto">
          <a:xfrm>
            <a:off x="8501063" y="6530975"/>
            <a:ext cx="642937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 anchor="b"/>
          <a:lstStyle/>
          <a:p>
            <a:pPr algn="r" defTabSz="1008063"/>
            <a:fld id="{AB4930DC-B43C-41D4-A587-DD7B3480A2C7}" type="slidenum">
              <a:rPr lang="fr-FR" sz="1400" b="1">
                <a:solidFill>
                  <a:schemeClr val="bg1"/>
                </a:solidFill>
                <a:ea typeface="ＭＳ Ｐゴシック"/>
                <a:cs typeface="Lucida Sans Unicode" pitchFamily="34" charset="0"/>
              </a:rPr>
              <a:pPr algn="r" defTabSz="1008063"/>
              <a:t>17</a:t>
            </a:fld>
            <a:endParaRPr lang="fr-FR" sz="1400" b="1">
              <a:solidFill>
                <a:schemeClr val="bg1"/>
              </a:solidFill>
              <a:ea typeface="ＭＳ Ｐゴシック"/>
              <a:cs typeface="Lucida Sans Unicode" pitchFamily="34" charset="0"/>
            </a:endParaRPr>
          </a:p>
        </p:txBody>
      </p:sp>
      <p:pic>
        <p:nvPicPr>
          <p:cNvPr id="44035" name="Picture 51" descr="maison-RT11"/>
          <p:cNvPicPr>
            <a:picLocks noChangeAspect="1" noChangeArrowheads="1"/>
          </p:cNvPicPr>
          <p:nvPr/>
        </p:nvPicPr>
        <p:blipFill>
          <a:blip r:embed="rId2"/>
          <a:srcRect r="10178" b="5142"/>
          <a:stretch>
            <a:fillRect/>
          </a:stretch>
        </p:blipFill>
        <p:spPr bwMode="auto">
          <a:xfrm>
            <a:off x="2946400" y="1357313"/>
            <a:ext cx="4367213" cy="512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4036" name="Group 52"/>
          <p:cNvGrpSpPr>
            <a:grpSpLocks/>
          </p:cNvGrpSpPr>
          <p:nvPr/>
        </p:nvGrpSpPr>
        <p:grpSpPr bwMode="auto">
          <a:xfrm>
            <a:off x="1303338" y="989013"/>
            <a:ext cx="3390900" cy="1268412"/>
            <a:chOff x="970" y="795"/>
            <a:chExt cx="2136" cy="799"/>
          </a:xfrm>
        </p:grpSpPr>
        <p:sp>
          <p:nvSpPr>
            <p:cNvPr id="44058" name="Oval 53"/>
            <p:cNvSpPr>
              <a:spLocks noChangeArrowheads="1"/>
            </p:cNvSpPr>
            <p:nvPr/>
          </p:nvSpPr>
          <p:spPr bwMode="auto">
            <a:xfrm>
              <a:off x="2984" y="1477"/>
              <a:ext cx="122" cy="117"/>
            </a:xfrm>
            <a:prstGeom prst="ellipse">
              <a:avLst/>
            </a:prstGeom>
            <a:solidFill>
              <a:srgbClr val="93117E"/>
            </a:solidFill>
            <a:ln w="9525">
              <a:noFill/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defTabSz="914400"/>
              <a:endParaRPr lang="fr-WINDIES" sz="2400">
                <a:latin typeface="Calibri" pitchFamily="34" charset="0"/>
              </a:endParaRPr>
            </a:p>
          </p:txBody>
        </p:sp>
        <p:sp>
          <p:nvSpPr>
            <p:cNvPr id="44059" name="Rectangle 54"/>
            <p:cNvSpPr>
              <a:spLocks noChangeArrowheads="1"/>
            </p:cNvSpPr>
            <p:nvPr/>
          </p:nvSpPr>
          <p:spPr bwMode="auto">
            <a:xfrm>
              <a:off x="970" y="795"/>
              <a:ext cx="1587" cy="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9207" tIns="59524" rIns="99207" bIns="59524" anchor="ctr">
              <a:spAutoFit/>
            </a:bodyPr>
            <a:lstStyle/>
            <a:p>
              <a:pPr algn="r">
                <a:lnSpc>
                  <a:spcPct val="80000"/>
                </a:lnSpc>
                <a:spcBef>
                  <a:spcPct val="20000"/>
                </a:spcBef>
                <a:tabLst>
                  <a:tab pos="655638" algn="l"/>
                  <a:tab pos="1312863" algn="l"/>
                  <a:tab pos="1968500" algn="l"/>
                  <a:tab pos="2625725" algn="l"/>
                  <a:tab pos="3282950" algn="l"/>
                </a:tabLst>
              </a:pPr>
              <a:r>
                <a:rPr lang="fr-FR" b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  <a:t>Plancher de combles perdus</a:t>
              </a:r>
              <a:br>
                <a:rPr lang="fr-FR" b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</a:br>
              <a:r>
                <a:rPr lang="fr-FR" b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  <a:t>R =</a:t>
              </a:r>
              <a:r>
                <a:rPr lang="fr-FR" b="1">
                  <a:latin typeface="Arial Narrow" pitchFamily="34" charset="0"/>
                  <a:ea typeface="Arial Unicode MS"/>
                  <a:cs typeface="Arial Unicode MS"/>
                </a:rPr>
                <a:t> </a:t>
              </a:r>
              <a:r>
                <a:rPr lang="fr-FR" b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  <a:t>4,5 m²K/W</a:t>
              </a:r>
              <a:endParaRPr lang="fr-FR">
                <a:solidFill>
                  <a:srgbClr val="000000"/>
                </a:solidFill>
                <a:latin typeface="Arial Narrow" pitchFamily="34" charset="0"/>
                <a:ea typeface="Arial Unicode MS"/>
                <a:cs typeface="Arial Unicode MS"/>
              </a:endParaRPr>
            </a:p>
            <a:p>
              <a:pPr algn="r">
                <a:lnSpc>
                  <a:spcPct val="80000"/>
                </a:lnSpc>
                <a:spcBef>
                  <a:spcPct val="20000"/>
                </a:spcBef>
                <a:tabLst>
                  <a:tab pos="655638" algn="l"/>
                  <a:tab pos="1312863" algn="l"/>
                  <a:tab pos="1968500" algn="l"/>
                  <a:tab pos="2625725" algn="l"/>
                  <a:tab pos="3282950" algn="l"/>
                </a:tabLst>
              </a:pPr>
              <a:r>
                <a:rPr lang="fr-FR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  <a:t> </a:t>
              </a:r>
              <a:r>
                <a:rPr lang="fr-FR" sz="1400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  <a:t>Laine minérale ou cellulose soufflée 18 cm</a:t>
              </a:r>
              <a:endParaRPr lang="fr-FR" sz="1400" b="1">
                <a:solidFill>
                  <a:srgbClr val="000000"/>
                </a:solidFill>
                <a:latin typeface="Arial Narrow" pitchFamily="34" charset="0"/>
                <a:ea typeface="Arial Unicode MS"/>
                <a:cs typeface="Arial Unicode MS"/>
              </a:endParaRPr>
            </a:p>
          </p:txBody>
        </p:sp>
        <p:cxnSp>
          <p:nvCxnSpPr>
            <p:cNvPr id="44060" name="AutoShape 55"/>
            <p:cNvCxnSpPr>
              <a:cxnSpLocks noChangeShapeType="1"/>
              <a:stCxn id="44058" idx="0"/>
              <a:endCxn id="44059" idx="3"/>
            </p:cNvCxnSpPr>
            <p:nvPr/>
          </p:nvCxnSpPr>
          <p:spPr bwMode="auto">
            <a:xfrm rot="16200000" flipV="1">
              <a:off x="2656" y="1088"/>
              <a:ext cx="291" cy="488"/>
            </a:xfrm>
            <a:prstGeom prst="curvedConnector2">
              <a:avLst/>
            </a:prstGeom>
            <a:noFill/>
            <a:ln w="38100">
              <a:solidFill>
                <a:srgbClr val="93117E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44037" name="Group 56"/>
          <p:cNvGrpSpPr>
            <a:grpSpLocks/>
          </p:cNvGrpSpPr>
          <p:nvPr/>
        </p:nvGrpSpPr>
        <p:grpSpPr bwMode="auto">
          <a:xfrm>
            <a:off x="427038" y="2428875"/>
            <a:ext cx="3625850" cy="1501775"/>
            <a:chOff x="418" y="1702"/>
            <a:chExt cx="2284" cy="946"/>
          </a:xfrm>
        </p:grpSpPr>
        <p:sp>
          <p:nvSpPr>
            <p:cNvPr id="44055" name="Oval 57"/>
            <p:cNvSpPr>
              <a:spLocks noChangeArrowheads="1"/>
            </p:cNvSpPr>
            <p:nvPr/>
          </p:nvSpPr>
          <p:spPr bwMode="auto">
            <a:xfrm>
              <a:off x="2579" y="1702"/>
              <a:ext cx="123" cy="117"/>
            </a:xfrm>
            <a:prstGeom prst="ellipse">
              <a:avLst/>
            </a:prstGeom>
            <a:solidFill>
              <a:srgbClr val="93117E"/>
            </a:solidFill>
            <a:ln w="9525">
              <a:noFill/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defTabSz="914400"/>
              <a:endParaRPr lang="fr-WINDIES" sz="2400">
                <a:latin typeface="Calibri" pitchFamily="34" charset="0"/>
              </a:endParaRPr>
            </a:p>
          </p:txBody>
        </p:sp>
        <p:sp>
          <p:nvSpPr>
            <p:cNvPr id="44056" name="Rectangle 58"/>
            <p:cNvSpPr>
              <a:spLocks noChangeArrowheads="1"/>
            </p:cNvSpPr>
            <p:nvPr/>
          </p:nvSpPr>
          <p:spPr bwMode="auto">
            <a:xfrm>
              <a:off x="418" y="2044"/>
              <a:ext cx="1587" cy="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9207" tIns="59524" rIns="99207" bIns="59524" anchor="ctr">
              <a:spAutoFit/>
            </a:bodyPr>
            <a:lstStyle/>
            <a:p>
              <a:pPr algn="r">
                <a:lnSpc>
                  <a:spcPct val="80000"/>
                </a:lnSpc>
                <a:spcBef>
                  <a:spcPct val="20000"/>
                </a:spcBef>
                <a:tabLst>
                  <a:tab pos="655638" algn="l"/>
                  <a:tab pos="1312863" algn="l"/>
                  <a:tab pos="1968500" algn="l"/>
                  <a:tab pos="2625725" algn="l"/>
                </a:tabLst>
              </a:pPr>
              <a:r>
                <a:rPr lang="fr-FR" b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  <a:t>Rampant &lt; 60°</a:t>
              </a:r>
              <a:br>
                <a:rPr lang="fr-FR" b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</a:br>
              <a:r>
                <a:rPr lang="fr-FR" b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  <a:t>R =</a:t>
              </a:r>
              <a:r>
                <a:rPr lang="fr-FR">
                  <a:latin typeface="Arial Narrow" pitchFamily="34" charset="0"/>
                  <a:ea typeface="Arial Unicode MS"/>
                  <a:cs typeface="Arial Unicode MS"/>
                </a:rPr>
                <a:t> </a:t>
              </a:r>
              <a:r>
                <a:rPr lang="fr-FR" b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  <a:t>4,0</a:t>
              </a:r>
              <a:r>
                <a:rPr lang="fr-FR" sz="1400">
                  <a:latin typeface="Calibri" pitchFamily="34" charset="0"/>
                </a:rPr>
                <a:t> </a:t>
              </a:r>
              <a:r>
                <a:rPr lang="fr-FR" b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  <a:t>m²K/W</a:t>
              </a:r>
            </a:p>
            <a:p>
              <a:pPr algn="r">
                <a:lnSpc>
                  <a:spcPct val="80000"/>
                </a:lnSpc>
                <a:spcBef>
                  <a:spcPct val="20000"/>
                </a:spcBef>
                <a:tabLst>
                  <a:tab pos="655638" algn="l"/>
                  <a:tab pos="1312863" algn="l"/>
                  <a:tab pos="1968500" algn="l"/>
                  <a:tab pos="2625725" algn="l"/>
                </a:tabLst>
              </a:pPr>
              <a:r>
                <a:rPr lang="fr-FR" sz="1400" i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  <a:t>Laine minérale ou </a:t>
              </a:r>
              <a:r>
                <a:rPr lang="fr-FR" sz="1200" i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  <a:t/>
              </a:r>
              <a:br>
                <a:rPr lang="fr-FR" sz="1200" i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</a:br>
              <a:r>
                <a:rPr lang="fr-FR" sz="1400" i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  <a:t>chanvre déroulée 16 cm</a:t>
              </a:r>
            </a:p>
          </p:txBody>
        </p:sp>
        <p:cxnSp>
          <p:nvCxnSpPr>
            <p:cNvPr id="44057" name="AutoShape 59"/>
            <p:cNvCxnSpPr>
              <a:cxnSpLocks noChangeShapeType="1"/>
              <a:stCxn id="44055" idx="4"/>
              <a:endCxn id="44056" idx="3"/>
            </p:cNvCxnSpPr>
            <p:nvPr/>
          </p:nvCxnSpPr>
          <p:spPr bwMode="auto">
            <a:xfrm rot="5400000">
              <a:off x="2059" y="1765"/>
              <a:ext cx="527" cy="636"/>
            </a:xfrm>
            <a:prstGeom prst="curvedConnector2">
              <a:avLst/>
            </a:prstGeom>
            <a:noFill/>
            <a:ln w="38100">
              <a:solidFill>
                <a:srgbClr val="93117E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44038" name="Group 60"/>
          <p:cNvGrpSpPr>
            <a:grpSpLocks/>
          </p:cNvGrpSpPr>
          <p:nvPr/>
        </p:nvGrpSpPr>
        <p:grpSpPr bwMode="auto">
          <a:xfrm>
            <a:off x="6018213" y="1258888"/>
            <a:ext cx="2805112" cy="1647825"/>
            <a:chOff x="3940" y="965"/>
            <a:chExt cx="1767" cy="1038"/>
          </a:xfrm>
        </p:grpSpPr>
        <p:sp>
          <p:nvSpPr>
            <p:cNvPr id="44052" name="Oval 61"/>
            <p:cNvSpPr>
              <a:spLocks noChangeArrowheads="1"/>
            </p:cNvSpPr>
            <p:nvPr/>
          </p:nvSpPr>
          <p:spPr bwMode="auto">
            <a:xfrm>
              <a:off x="3940" y="1886"/>
              <a:ext cx="123" cy="117"/>
            </a:xfrm>
            <a:prstGeom prst="ellipse">
              <a:avLst/>
            </a:prstGeom>
            <a:solidFill>
              <a:srgbClr val="93117E"/>
            </a:solidFill>
            <a:ln w="9525">
              <a:noFill/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defTabSz="914400"/>
              <a:endParaRPr lang="fr-WINDIES" sz="2400">
                <a:latin typeface="Calibri" pitchFamily="34" charset="0"/>
              </a:endParaRPr>
            </a:p>
          </p:txBody>
        </p:sp>
        <p:sp>
          <p:nvSpPr>
            <p:cNvPr id="44053" name="Rectangle 62"/>
            <p:cNvSpPr>
              <a:spLocks noChangeArrowheads="1"/>
            </p:cNvSpPr>
            <p:nvPr/>
          </p:nvSpPr>
          <p:spPr bwMode="auto">
            <a:xfrm>
              <a:off x="4120" y="965"/>
              <a:ext cx="1587" cy="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9207" tIns="59524" rIns="99207" bIns="59524" anchor="ctr">
              <a:spAutoFit/>
            </a:bodyPr>
            <a:lstStyle/>
            <a:p>
              <a:pPr>
                <a:lnSpc>
                  <a:spcPct val="80000"/>
                </a:lnSpc>
                <a:spcBef>
                  <a:spcPct val="20000"/>
                </a:spcBef>
                <a:tabLst>
                  <a:tab pos="655638" algn="l"/>
                  <a:tab pos="1312863" algn="l"/>
                  <a:tab pos="1968500" algn="l"/>
                  <a:tab pos="2625725" algn="l"/>
                  <a:tab pos="3282950" algn="l"/>
                </a:tabLst>
              </a:pPr>
              <a:r>
                <a:rPr lang="fr-FR" b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  <a:t>Toit terrasse</a:t>
              </a:r>
              <a:br>
                <a:rPr lang="fr-FR" b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</a:br>
              <a:r>
                <a:rPr lang="fr-FR" b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  <a:t>R = 2,5</a:t>
              </a:r>
              <a:r>
                <a:rPr lang="fr-FR">
                  <a:latin typeface="Arial Narrow" pitchFamily="34" charset="0"/>
                  <a:ea typeface="Arial Unicode MS"/>
                  <a:cs typeface="Arial Unicode MS"/>
                </a:rPr>
                <a:t> </a:t>
              </a:r>
              <a:r>
                <a:rPr lang="fr-FR" b="1">
                  <a:latin typeface="Arial Narrow" pitchFamily="34" charset="0"/>
                  <a:ea typeface="Arial Unicode MS"/>
                  <a:cs typeface="Arial Unicode MS"/>
                </a:rPr>
                <a:t>m²K/W</a:t>
              </a:r>
            </a:p>
            <a:p>
              <a:pPr>
                <a:lnSpc>
                  <a:spcPct val="80000"/>
                </a:lnSpc>
                <a:spcBef>
                  <a:spcPct val="20000"/>
                </a:spcBef>
                <a:tabLst>
                  <a:tab pos="655638" algn="l"/>
                  <a:tab pos="1312863" algn="l"/>
                  <a:tab pos="1968500" algn="l"/>
                  <a:tab pos="2625725" algn="l"/>
                  <a:tab pos="3282950" algn="l"/>
                </a:tabLst>
              </a:pPr>
              <a:r>
                <a:rPr lang="fr-FR" sz="1400" i="1">
                  <a:latin typeface="Arial Narrow" pitchFamily="34" charset="0"/>
                  <a:ea typeface="Arial Unicode MS"/>
                  <a:cs typeface="Arial Unicode MS"/>
                </a:rPr>
                <a:t>Dalle béton 20 cm + </a:t>
              </a:r>
              <a:br>
                <a:rPr lang="fr-FR" sz="1400" i="1">
                  <a:latin typeface="Arial Narrow" pitchFamily="34" charset="0"/>
                  <a:ea typeface="Arial Unicode MS"/>
                  <a:cs typeface="Arial Unicode MS"/>
                </a:rPr>
              </a:br>
              <a:r>
                <a:rPr lang="fr-FR" sz="1400" i="1">
                  <a:latin typeface="Arial Narrow" pitchFamily="34" charset="0"/>
                  <a:ea typeface="Arial Unicode MS"/>
                  <a:cs typeface="Arial Unicode MS"/>
                </a:rPr>
                <a:t>PUR25 6 cm ou LDR38 9 cm</a:t>
              </a:r>
            </a:p>
          </p:txBody>
        </p:sp>
        <p:cxnSp>
          <p:nvCxnSpPr>
            <p:cNvPr id="44054" name="AutoShape 63"/>
            <p:cNvCxnSpPr>
              <a:cxnSpLocks noChangeShapeType="1"/>
              <a:stCxn id="44052" idx="0"/>
              <a:endCxn id="44053" idx="1"/>
            </p:cNvCxnSpPr>
            <p:nvPr/>
          </p:nvCxnSpPr>
          <p:spPr bwMode="auto">
            <a:xfrm rot="5400000" flipH="1" flipV="1">
              <a:off x="3751" y="1517"/>
              <a:ext cx="619" cy="118"/>
            </a:xfrm>
            <a:prstGeom prst="curvedConnector2">
              <a:avLst/>
            </a:prstGeom>
            <a:noFill/>
            <a:ln w="38100">
              <a:solidFill>
                <a:srgbClr val="93117E"/>
              </a:solidFill>
              <a:round/>
              <a:headEnd/>
              <a:tailEnd type="triangle" w="med" len="med"/>
            </a:ln>
          </p:spPr>
        </p:cxnSp>
      </p:grpSp>
      <p:sp>
        <p:nvSpPr>
          <p:cNvPr id="44039" name="Rectangle 64"/>
          <p:cNvSpPr>
            <a:spLocks noChangeArrowheads="1"/>
          </p:cNvSpPr>
          <p:nvPr/>
        </p:nvSpPr>
        <p:spPr bwMode="auto">
          <a:xfrm>
            <a:off x="6732588" y="2317750"/>
            <a:ext cx="1697037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1" tIns="53994" rIns="89991" bIns="53994" anchor="ctr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fr-FR" b="1">
                <a:solidFill>
                  <a:srgbClr val="000000"/>
                </a:solidFill>
                <a:latin typeface="Arial Narrow" pitchFamily="34" charset="0"/>
                <a:ea typeface="Arial Unicode MS"/>
                <a:cs typeface="Arial Unicode MS"/>
              </a:rPr>
              <a:t>Mur sur local non chauffé</a:t>
            </a:r>
            <a:br>
              <a:rPr lang="fr-FR" b="1">
                <a:solidFill>
                  <a:srgbClr val="000000"/>
                </a:solidFill>
                <a:latin typeface="Arial Narrow" pitchFamily="34" charset="0"/>
                <a:ea typeface="Arial Unicode MS"/>
                <a:cs typeface="Arial Unicode MS"/>
              </a:rPr>
            </a:br>
            <a:r>
              <a:rPr lang="fr-FR" b="1">
                <a:solidFill>
                  <a:srgbClr val="000000"/>
                </a:solidFill>
                <a:latin typeface="Arial Narrow" pitchFamily="34" charset="0"/>
                <a:ea typeface="Arial Unicode MS"/>
                <a:cs typeface="Arial Unicode MS"/>
              </a:rPr>
              <a:t>R =</a:t>
            </a:r>
            <a:r>
              <a:rPr lang="fr-FR">
                <a:latin typeface="Arial Narrow" pitchFamily="34" charset="0"/>
                <a:ea typeface="Arial Unicode MS"/>
                <a:cs typeface="Arial Unicode MS"/>
              </a:rPr>
              <a:t> </a:t>
            </a:r>
            <a:r>
              <a:rPr lang="fr-FR" b="1">
                <a:solidFill>
                  <a:srgbClr val="000000"/>
                </a:solidFill>
                <a:latin typeface="Arial Narrow" pitchFamily="34" charset="0"/>
                <a:ea typeface="Arial Unicode MS"/>
                <a:cs typeface="Arial Unicode MS"/>
              </a:rPr>
              <a:t>2,0 m²K/W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fr-FR" sz="1400" i="1">
                <a:solidFill>
                  <a:srgbClr val="000000"/>
                </a:solidFill>
                <a:latin typeface="Arial Narrow" pitchFamily="34" charset="0"/>
                <a:ea typeface="Arial Unicode MS"/>
                <a:cs typeface="Arial Unicode MS"/>
              </a:rPr>
              <a:t>Parpaings 20 cm + laine minérale / mouton 6 cm</a:t>
            </a:r>
          </a:p>
        </p:txBody>
      </p:sp>
      <p:sp>
        <p:nvSpPr>
          <p:cNvPr id="44040" name="Rectangle 65"/>
          <p:cNvSpPr>
            <a:spLocks noChangeArrowheads="1"/>
          </p:cNvSpPr>
          <p:nvPr/>
        </p:nvSpPr>
        <p:spPr bwMode="auto">
          <a:xfrm>
            <a:off x="6215063" y="5316538"/>
            <a:ext cx="2519362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1" tIns="53994" rIns="89991" bIns="53994" anchor="ctr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fr-FR" b="1">
                <a:solidFill>
                  <a:srgbClr val="000000"/>
                </a:solidFill>
                <a:latin typeface="Arial Narrow" pitchFamily="34" charset="0"/>
                <a:ea typeface="Arial Unicode MS"/>
                <a:cs typeface="Arial Unicode MS"/>
              </a:rPr>
              <a:t>Plancher bas sur vide sanitaire</a:t>
            </a:r>
            <a:br>
              <a:rPr lang="fr-FR" b="1">
                <a:solidFill>
                  <a:srgbClr val="000000"/>
                </a:solidFill>
                <a:latin typeface="Arial Narrow" pitchFamily="34" charset="0"/>
                <a:ea typeface="Arial Unicode MS"/>
                <a:cs typeface="Arial Unicode MS"/>
              </a:rPr>
            </a:br>
            <a:r>
              <a:rPr lang="fr-FR" b="1">
                <a:solidFill>
                  <a:srgbClr val="000000"/>
                </a:solidFill>
                <a:latin typeface="Arial Narrow" pitchFamily="34" charset="0"/>
                <a:ea typeface="Arial Unicode MS"/>
                <a:cs typeface="Arial Unicode MS"/>
              </a:rPr>
              <a:t>R =</a:t>
            </a:r>
            <a:r>
              <a:rPr lang="fr-FR">
                <a:latin typeface="Arial Narrow" pitchFamily="34" charset="0"/>
                <a:ea typeface="Arial Unicode MS"/>
                <a:cs typeface="Arial Unicode MS"/>
              </a:rPr>
              <a:t> </a:t>
            </a:r>
            <a:r>
              <a:rPr lang="fr-FR" b="1">
                <a:solidFill>
                  <a:srgbClr val="000000"/>
                </a:solidFill>
                <a:latin typeface="Arial Narrow" pitchFamily="34" charset="0"/>
                <a:ea typeface="Arial Unicode MS"/>
                <a:cs typeface="Arial Unicode MS"/>
              </a:rPr>
              <a:t>2,0 m²K/W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fr-FR" sz="1400" i="1">
                <a:solidFill>
                  <a:srgbClr val="000000"/>
                </a:solidFill>
                <a:latin typeface="Arial Narrow" pitchFamily="34" charset="0"/>
                <a:ea typeface="Arial Unicode MS"/>
                <a:cs typeface="Arial Unicode MS"/>
              </a:rPr>
              <a:t>Dalle béton 20 cm + laine de roche 8 cm ou flocage cellulose 10 cm</a:t>
            </a:r>
          </a:p>
        </p:txBody>
      </p:sp>
      <p:grpSp>
        <p:nvGrpSpPr>
          <p:cNvPr id="44041" name="Group 66"/>
          <p:cNvGrpSpPr>
            <a:grpSpLocks/>
          </p:cNvGrpSpPr>
          <p:nvPr/>
        </p:nvGrpSpPr>
        <p:grpSpPr bwMode="auto">
          <a:xfrm>
            <a:off x="642938" y="4327525"/>
            <a:ext cx="3195637" cy="2068513"/>
            <a:chOff x="554" y="2898"/>
            <a:chExt cx="2013" cy="1303"/>
          </a:xfrm>
        </p:grpSpPr>
        <p:sp>
          <p:nvSpPr>
            <p:cNvPr id="44049" name="Rectangle 67"/>
            <p:cNvSpPr>
              <a:spLocks noChangeArrowheads="1"/>
            </p:cNvSpPr>
            <p:nvPr/>
          </p:nvSpPr>
          <p:spPr bwMode="auto">
            <a:xfrm>
              <a:off x="554" y="2898"/>
              <a:ext cx="1452" cy="1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9207" tIns="59524" rIns="99207" bIns="59524" anchor="ctr">
              <a:spAutoFit/>
            </a:bodyPr>
            <a:lstStyle/>
            <a:p>
              <a:pPr algn="r">
                <a:lnSpc>
                  <a:spcPct val="80000"/>
                </a:lnSpc>
                <a:spcBef>
                  <a:spcPct val="20000"/>
                </a:spcBef>
                <a:tabLst>
                  <a:tab pos="655638" algn="l"/>
                  <a:tab pos="1312863" algn="l"/>
                  <a:tab pos="1968500" algn="l"/>
                  <a:tab pos="2625725" algn="l"/>
                  <a:tab pos="3282950" algn="l"/>
                </a:tabLst>
              </a:pPr>
              <a:r>
                <a:rPr lang="fr-FR" b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  <a:t>Plancher bas sur extérieur ou parking collectif</a:t>
              </a:r>
              <a:br>
                <a:rPr lang="fr-FR" b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</a:br>
              <a:r>
                <a:rPr lang="fr-FR" b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  <a:t>R = 2,3 m²K/W</a:t>
              </a:r>
            </a:p>
            <a:p>
              <a:pPr algn="r">
                <a:lnSpc>
                  <a:spcPct val="80000"/>
                </a:lnSpc>
                <a:spcBef>
                  <a:spcPct val="20000"/>
                </a:spcBef>
                <a:tabLst>
                  <a:tab pos="655638" algn="l"/>
                  <a:tab pos="1312863" algn="l"/>
                  <a:tab pos="1968500" algn="l"/>
                  <a:tab pos="2625725" algn="l"/>
                  <a:tab pos="3282950" algn="l"/>
                </a:tabLst>
              </a:pPr>
              <a:r>
                <a:rPr lang="fr-FR" sz="1400" i="1">
                  <a:latin typeface="Arial Narrow" pitchFamily="34" charset="0"/>
                  <a:ea typeface="Arial Unicode MS"/>
                  <a:cs typeface="Arial Unicode MS"/>
                </a:rPr>
                <a:t>Dalle béton 20 cm </a:t>
              </a:r>
              <a:br>
                <a:rPr lang="fr-FR" sz="1400" i="1">
                  <a:latin typeface="Arial Narrow" pitchFamily="34" charset="0"/>
                  <a:ea typeface="Arial Unicode MS"/>
                  <a:cs typeface="Arial Unicode MS"/>
                </a:rPr>
              </a:br>
              <a:r>
                <a:rPr lang="fr-FR" sz="1400" i="1">
                  <a:latin typeface="Arial Narrow" pitchFamily="34" charset="0"/>
                  <a:ea typeface="Arial Unicode MS"/>
                  <a:cs typeface="Arial Unicode MS"/>
                </a:rPr>
                <a:t>+ fibrastyrène 10 cm</a:t>
              </a:r>
            </a:p>
            <a:p>
              <a:pPr algn="r">
                <a:lnSpc>
                  <a:spcPct val="80000"/>
                </a:lnSpc>
                <a:spcBef>
                  <a:spcPct val="20000"/>
                </a:spcBef>
                <a:tabLst>
                  <a:tab pos="655638" algn="l"/>
                  <a:tab pos="1312863" algn="l"/>
                  <a:tab pos="1968500" algn="l"/>
                  <a:tab pos="2625725" algn="l"/>
                  <a:tab pos="3282950" algn="l"/>
                </a:tabLst>
              </a:pPr>
              <a:r>
                <a:rPr lang="fr-FR" b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  <a:t>R =</a:t>
              </a:r>
              <a:r>
                <a:rPr lang="fr-FR">
                  <a:latin typeface="Arial Narrow" pitchFamily="34" charset="0"/>
                  <a:ea typeface="Arial Unicode MS"/>
                  <a:cs typeface="Arial Unicode MS"/>
                </a:rPr>
                <a:t> </a:t>
              </a:r>
              <a:r>
                <a:rPr lang="fr-FR" b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  <a:t>2,0 m²K/W </a:t>
              </a:r>
              <a:r>
                <a:rPr lang="fr-FR" sz="1400" b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  <a:t/>
              </a:r>
              <a:br>
                <a:rPr lang="fr-FR" sz="1400" b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</a:br>
              <a:r>
                <a:rPr lang="fr-FR" sz="1400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  <a:t>(zone H3 &lt; 800m)</a:t>
              </a:r>
              <a:endParaRPr lang="fr-FR" sz="1400" i="1">
                <a:solidFill>
                  <a:srgbClr val="000000"/>
                </a:solidFill>
                <a:latin typeface="Arial Narrow" pitchFamily="34" charset="0"/>
                <a:ea typeface="Arial Unicode MS"/>
                <a:cs typeface="Arial Unicode MS"/>
              </a:endParaRPr>
            </a:p>
            <a:p>
              <a:pPr algn="r">
                <a:lnSpc>
                  <a:spcPct val="80000"/>
                </a:lnSpc>
                <a:spcBef>
                  <a:spcPct val="20000"/>
                </a:spcBef>
                <a:tabLst>
                  <a:tab pos="655638" algn="l"/>
                  <a:tab pos="1312863" algn="l"/>
                  <a:tab pos="1968500" algn="l"/>
                  <a:tab pos="2625725" algn="l"/>
                  <a:tab pos="3282950" algn="l"/>
                </a:tabLst>
              </a:pPr>
              <a:r>
                <a:rPr lang="fr-FR" sz="1400" i="1">
                  <a:latin typeface="Arial Narrow" pitchFamily="34" charset="0"/>
                  <a:ea typeface="Arial Unicode MS"/>
                  <a:cs typeface="Arial Unicode MS"/>
                </a:rPr>
                <a:t> </a:t>
              </a:r>
            </a:p>
          </p:txBody>
        </p:sp>
        <p:sp>
          <p:nvSpPr>
            <p:cNvPr id="44050" name="Oval 68"/>
            <p:cNvSpPr>
              <a:spLocks noChangeArrowheads="1"/>
            </p:cNvSpPr>
            <p:nvPr/>
          </p:nvSpPr>
          <p:spPr bwMode="auto">
            <a:xfrm>
              <a:off x="2444" y="3502"/>
              <a:ext cx="123" cy="117"/>
            </a:xfrm>
            <a:prstGeom prst="ellipse">
              <a:avLst/>
            </a:prstGeom>
            <a:solidFill>
              <a:srgbClr val="93117E"/>
            </a:solidFill>
            <a:ln w="9525">
              <a:noFill/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defTabSz="914400"/>
              <a:endParaRPr lang="fr-WINDIES" sz="2400">
                <a:latin typeface="Calibri" pitchFamily="34" charset="0"/>
              </a:endParaRPr>
            </a:p>
          </p:txBody>
        </p:sp>
        <p:cxnSp>
          <p:nvCxnSpPr>
            <p:cNvPr id="44051" name="AutoShape 69"/>
            <p:cNvCxnSpPr>
              <a:cxnSpLocks noChangeShapeType="1"/>
              <a:stCxn id="44050" idx="2"/>
            </p:cNvCxnSpPr>
            <p:nvPr/>
          </p:nvCxnSpPr>
          <p:spPr bwMode="auto">
            <a:xfrm rot="10800000">
              <a:off x="2039" y="3547"/>
              <a:ext cx="405" cy="13"/>
            </a:xfrm>
            <a:prstGeom prst="curvedConnector3">
              <a:avLst>
                <a:gd name="adj1" fmla="val 50000"/>
              </a:avLst>
            </a:prstGeom>
            <a:noFill/>
            <a:ln w="38100">
              <a:solidFill>
                <a:srgbClr val="93117E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44042" name="Group 70"/>
          <p:cNvGrpSpPr>
            <a:grpSpLocks/>
          </p:cNvGrpSpPr>
          <p:nvPr/>
        </p:nvGrpSpPr>
        <p:grpSpPr bwMode="auto">
          <a:xfrm>
            <a:off x="5984875" y="3492500"/>
            <a:ext cx="2516188" cy="1581150"/>
            <a:chOff x="3919" y="2372"/>
            <a:chExt cx="1585" cy="996"/>
          </a:xfrm>
        </p:grpSpPr>
        <p:sp>
          <p:nvSpPr>
            <p:cNvPr id="44046" name="Rectangle 71"/>
            <p:cNvSpPr>
              <a:spLocks noChangeArrowheads="1"/>
            </p:cNvSpPr>
            <p:nvPr/>
          </p:nvSpPr>
          <p:spPr bwMode="auto">
            <a:xfrm>
              <a:off x="4390" y="2481"/>
              <a:ext cx="1114" cy="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9207" tIns="59524" rIns="99207" bIns="59524" anchor="ctr">
              <a:spAutoFit/>
            </a:bodyPr>
            <a:lstStyle/>
            <a:p>
              <a:pPr>
                <a:lnSpc>
                  <a:spcPct val="80000"/>
                </a:lnSpc>
                <a:spcBef>
                  <a:spcPct val="20000"/>
                </a:spcBef>
                <a:tabLst>
                  <a:tab pos="655638" algn="l"/>
                  <a:tab pos="1312863" algn="l"/>
                  <a:tab pos="1968500" algn="l"/>
                </a:tabLst>
              </a:pPr>
              <a:r>
                <a:rPr lang="fr-FR" b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  <a:t>Mur extérieur</a:t>
              </a:r>
              <a:br>
                <a:rPr lang="fr-FR" b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</a:br>
              <a:r>
                <a:rPr lang="fr-FR" b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  <a:t>R =</a:t>
              </a:r>
              <a:r>
                <a:rPr lang="fr-FR">
                  <a:latin typeface="Arial Narrow" pitchFamily="34" charset="0"/>
                  <a:ea typeface="Arial Unicode MS"/>
                  <a:cs typeface="Arial Unicode MS"/>
                </a:rPr>
                <a:t> </a:t>
              </a:r>
              <a:r>
                <a:rPr lang="fr-FR" b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  <a:t>2,3 m²K/W</a:t>
              </a:r>
            </a:p>
            <a:p>
              <a:pPr>
                <a:lnSpc>
                  <a:spcPct val="80000"/>
                </a:lnSpc>
                <a:spcBef>
                  <a:spcPct val="20000"/>
                </a:spcBef>
                <a:tabLst>
                  <a:tab pos="655638" algn="l"/>
                  <a:tab pos="1312863" algn="l"/>
                  <a:tab pos="1968500" algn="l"/>
                </a:tabLst>
              </a:pPr>
              <a:r>
                <a:rPr lang="fr-FR" sz="1400" i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  <a:t>Bloc béton 20 cm + </a:t>
              </a:r>
              <a:br>
                <a:rPr lang="fr-FR" sz="1400" i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</a:br>
              <a:r>
                <a:rPr lang="fr-FR" sz="1400" i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  <a:t>PSE38 8 cm</a:t>
              </a:r>
            </a:p>
            <a:p>
              <a:pPr>
                <a:lnSpc>
                  <a:spcPct val="80000"/>
                </a:lnSpc>
                <a:spcBef>
                  <a:spcPct val="20000"/>
                </a:spcBef>
                <a:tabLst>
                  <a:tab pos="655638" algn="l"/>
                  <a:tab pos="1312863" algn="l"/>
                  <a:tab pos="1968500" algn="l"/>
                </a:tabLst>
              </a:pPr>
              <a:r>
                <a:rPr lang="fr-FR" b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  <a:t>R =</a:t>
              </a:r>
              <a:r>
                <a:rPr lang="fr-FR">
                  <a:latin typeface="Arial Narrow" pitchFamily="34" charset="0"/>
                  <a:ea typeface="Arial Unicode MS"/>
                  <a:cs typeface="Arial Unicode MS"/>
                </a:rPr>
                <a:t> </a:t>
              </a:r>
              <a:r>
                <a:rPr lang="fr-FR" b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  <a:t>2,0 m²K/W </a:t>
              </a:r>
              <a:r>
                <a:rPr lang="fr-FR" sz="1400" b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  <a:t/>
              </a:r>
              <a:br>
                <a:rPr lang="fr-FR" sz="1400" b="1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</a:br>
              <a:r>
                <a:rPr lang="fr-FR" sz="1400">
                  <a:solidFill>
                    <a:srgbClr val="000000"/>
                  </a:solidFill>
                  <a:latin typeface="Arial Narrow" pitchFamily="34" charset="0"/>
                  <a:ea typeface="Arial Unicode MS"/>
                  <a:cs typeface="Arial Unicode MS"/>
                </a:rPr>
                <a:t>(zone H3 &lt; 800m)</a:t>
              </a:r>
              <a:endParaRPr lang="fr-FR" sz="1400" i="1">
                <a:solidFill>
                  <a:srgbClr val="000000"/>
                </a:solidFill>
                <a:latin typeface="Arial Narrow" pitchFamily="34" charset="0"/>
                <a:ea typeface="Arial Unicode MS"/>
                <a:cs typeface="Arial Unicode MS"/>
              </a:endParaRPr>
            </a:p>
          </p:txBody>
        </p:sp>
        <p:cxnSp>
          <p:nvCxnSpPr>
            <p:cNvPr id="44047" name="AutoShape 72"/>
            <p:cNvCxnSpPr>
              <a:cxnSpLocks noChangeShapeType="1"/>
              <a:stCxn id="44048" idx="6"/>
              <a:endCxn id="44046" idx="1"/>
            </p:cNvCxnSpPr>
            <p:nvPr/>
          </p:nvCxnSpPr>
          <p:spPr bwMode="auto">
            <a:xfrm>
              <a:off x="4041" y="2430"/>
              <a:ext cx="349" cy="494"/>
            </a:xfrm>
            <a:prstGeom prst="curvedConnector3">
              <a:avLst>
                <a:gd name="adj1" fmla="val 50000"/>
              </a:avLst>
            </a:prstGeom>
            <a:noFill/>
            <a:ln w="38100">
              <a:solidFill>
                <a:srgbClr val="93117E"/>
              </a:solidFill>
              <a:round/>
              <a:headEnd/>
              <a:tailEnd type="triangle" w="med" len="med"/>
            </a:ln>
          </p:spPr>
        </p:cxnSp>
        <p:sp>
          <p:nvSpPr>
            <p:cNvPr id="44048" name="Oval 73"/>
            <p:cNvSpPr>
              <a:spLocks noChangeArrowheads="1"/>
            </p:cNvSpPr>
            <p:nvPr/>
          </p:nvSpPr>
          <p:spPr bwMode="auto">
            <a:xfrm>
              <a:off x="3919" y="2372"/>
              <a:ext cx="122" cy="117"/>
            </a:xfrm>
            <a:prstGeom prst="ellipse">
              <a:avLst/>
            </a:prstGeom>
            <a:solidFill>
              <a:srgbClr val="93117E"/>
            </a:solidFill>
            <a:ln w="9525">
              <a:noFill/>
              <a:round/>
              <a:headEnd/>
              <a:tailEnd/>
            </a:ln>
          </p:spPr>
          <p:txBody>
            <a:bodyPr wrap="none" lIns="100794" tIns="50397" rIns="100794" bIns="50397" anchor="ctr"/>
            <a:lstStyle/>
            <a:p>
              <a:pPr defTabSz="914400"/>
              <a:endParaRPr lang="fr-WINDIES" sz="2400">
                <a:latin typeface="Calibri" pitchFamily="34" charset="0"/>
              </a:endParaRPr>
            </a:p>
          </p:txBody>
        </p:sp>
      </p:grpSp>
      <p:cxnSp>
        <p:nvCxnSpPr>
          <p:cNvPr id="44043" name="AutoShape 72"/>
          <p:cNvCxnSpPr>
            <a:cxnSpLocks noChangeShapeType="1"/>
            <a:stCxn id="44044" idx="6"/>
          </p:cNvCxnSpPr>
          <p:nvPr/>
        </p:nvCxnSpPr>
        <p:spPr bwMode="auto">
          <a:xfrm>
            <a:off x="5119688" y="4989513"/>
            <a:ext cx="452437" cy="1587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93117E"/>
            </a:solidFill>
            <a:round/>
            <a:headEnd/>
            <a:tailEnd type="triangle" w="med" len="med"/>
          </a:ln>
        </p:spPr>
      </p:cxnSp>
      <p:sp>
        <p:nvSpPr>
          <p:cNvPr id="44044" name="Oval 73"/>
          <p:cNvSpPr>
            <a:spLocks noChangeArrowheads="1"/>
          </p:cNvSpPr>
          <p:nvPr/>
        </p:nvSpPr>
        <p:spPr bwMode="auto">
          <a:xfrm>
            <a:off x="5449888" y="5408613"/>
            <a:ext cx="193675" cy="185737"/>
          </a:xfrm>
          <a:prstGeom prst="ellipse">
            <a:avLst/>
          </a:prstGeom>
          <a:solidFill>
            <a:srgbClr val="93117E"/>
          </a:solidFill>
          <a:ln w="9525">
            <a:noFill/>
            <a:round/>
            <a:headEnd/>
            <a:tailEnd/>
          </a:ln>
        </p:spPr>
        <p:txBody>
          <a:bodyPr wrap="none" lIns="91430" tIns="45715" rIns="91430" bIns="45715" anchor="ctr"/>
          <a:lstStyle/>
          <a:p>
            <a:pPr defTabSz="914400"/>
            <a:endParaRPr lang="fr-WINDIES" sz="2400">
              <a:latin typeface="Calibri" pitchFamily="34" charset="0"/>
            </a:endParaRPr>
          </a:p>
        </p:txBody>
      </p:sp>
      <p:sp>
        <p:nvSpPr>
          <p:cNvPr id="44045" name="Espace réservé du texte 3"/>
          <p:cNvSpPr>
            <a:spLocks/>
          </p:cNvSpPr>
          <p:nvPr/>
        </p:nvSpPr>
        <p:spPr bwMode="auto">
          <a:xfrm>
            <a:off x="1174750" y="687388"/>
            <a:ext cx="7642225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/>
          <a:lstStyle/>
          <a:p>
            <a:pPr marL="309563" indent="-309563" defTabSz="828675">
              <a:spcAft>
                <a:spcPts val="1013"/>
              </a:spcAft>
              <a:buSzPct val="80000"/>
              <a:buFont typeface="Wingdings" pitchFamily="2" charset="2"/>
              <a:buChar char="v"/>
            </a:pPr>
            <a:r>
              <a:rPr lang="fr-FR" sz="2300">
                <a:solidFill>
                  <a:srgbClr val="000000"/>
                </a:solidFill>
                <a:latin typeface="Liberation Sans"/>
              </a:rPr>
              <a:t>RT « </a:t>
            </a:r>
            <a:r>
              <a:rPr lang="fr-FR" sz="2300">
                <a:solidFill>
                  <a:srgbClr val="92D050"/>
                </a:solidFill>
                <a:latin typeface="Liberation Sans"/>
              </a:rPr>
              <a:t>Elément par élément</a:t>
            </a:r>
            <a:r>
              <a:rPr lang="fr-FR" sz="2300">
                <a:solidFill>
                  <a:srgbClr val="000000"/>
                </a:solidFill>
                <a:latin typeface="Liberation Sans"/>
              </a:rPr>
              <a:t> »</a:t>
            </a:r>
            <a:endParaRPr lang="fr-FR" sz="2300" b="1">
              <a:solidFill>
                <a:srgbClr val="FF6600"/>
              </a:solidFill>
              <a:latin typeface="Liberation Sans"/>
            </a:endParaRPr>
          </a:p>
          <a:p>
            <a:pPr marL="309563" indent="-309563" defTabSz="828675">
              <a:spcAft>
                <a:spcPts val="1013"/>
              </a:spcAft>
              <a:buSzPct val="80000"/>
            </a:pPr>
            <a:r>
              <a:rPr lang="fr-FR" sz="2300" b="1">
                <a:solidFill>
                  <a:srgbClr val="FF6600"/>
                </a:solidFill>
                <a:latin typeface="Liberation Sans"/>
              </a:rPr>
              <a:t>	</a:t>
            </a:r>
            <a:endParaRPr lang="fr-FR" sz="2300">
              <a:solidFill>
                <a:srgbClr val="000000"/>
              </a:solidFill>
              <a:latin typeface="Liberation Sans"/>
            </a:endParaRPr>
          </a:p>
          <a:p>
            <a:pPr marL="673100" lvl="1" indent="-258763" defTabSz="828675">
              <a:spcAft>
                <a:spcPts val="1038"/>
              </a:spcAft>
              <a:buClr>
                <a:srgbClr val="F08200"/>
              </a:buClr>
              <a:buSzPct val="80000"/>
            </a:pPr>
            <a:endParaRPr lang="fr-FR">
              <a:solidFill>
                <a:srgbClr val="000000"/>
              </a:solidFill>
              <a:latin typeface="Liberation Sans"/>
              <a:cs typeface="Lucida Sans Unicode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pic>
        <p:nvPicPr>
          <p:cNvPr id="45058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1440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Imag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00"/>
            <a:ext cx="91440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pic>
        <p:nvPicPr>
          <p:cNvPr id="46082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1440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Imag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00"/>
            <a:ext cx="91440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85838" y="2330450"/>
            <a:ext cx="6786562" cy="342741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FR" sz="1400" dirty="0" smtClean="0">
              <a:latin typeface="Arial"/>
              <a:cs typeface="Arial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fr-FR" sz="19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MAISONS PAYSANNES DE FRANCE UNE ASSOCIATION RECONNUE D’UTILITE PUBLIQUE FONDEE EN 1965. 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fr-FR" sz="19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ELLE  A POUR BUT: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FR" sz="1900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85750" indent="-285750" algn="l" eaLnBrk="1" fontAlgn="auto" hangingPunct="1">
              <a:spcAft>
                <a:spcPts val="0"/>
              </a:spcAft>
              <a:buFont typeface="Wingdings" charset="2"/>
              <a:buChar char="v"/>
              <a:defRPr/>
            </a:pPr>
            <a:r>
              <a:rPr lang="fr-FR" sz="17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De sauvegarder les maisons paysannes traditionnelles et leurs annexes en favorisant leur restauration selon les conditions propres à chaque région</a:t>
            </a:r>
          </a:p>
          <a:p>
            <a:pPr algn="l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FR" sz="1600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l" eaLnBrk="1" fontAlgn="auto" hangingPunct="1">
              <a:spcAft>
                <a:spcPts val="0"/>
              </a:spcAft>
              <a:buFont typeface="Wingdings" charset="2"/>
              <a:buChar char="v"/>
              <a:defRPr/>
            </a:pPr>
            <a:r>
              <a:rPr lang="fr-FR" sz="17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De promouvoir une architecture contemporaine de qualité en harmonie avec les sites </a:t>
            </a:r>
          </a:p>
          <a:p>
            <a:pPr marL="285750" indent="-285750" algn="l" eaLnBrk="1" fontAlgn="auto" hangingPunct="1">
              <a:spcAft>
                <a:spcPts val="0"/>
              </a:spcAft>
              <a:buFont typeface="Wingdings" charset="2"/>
              <a:buChar char="v"/>
              <a:defRPr/>
            </a:pPr>
            <a:endParaRPr lang="fr-FR" sz="1600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l" eaLnBrk="1" fontAlgn="auto" hangingPunct="1">
              <a:spcAft>
                <a:spcPts val="0"/>
              </a:spcAft>
              <a:buFont typeface="Wingdings" charset="2"/>
              <a:buChar char="v"/>
              <a:defRPr/>
            </a:pPr>
            <a:r>
              <a:rPr lang="fr-FR" sz="17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De protéger le cadre naturel et humain des maisons paysannes, de leurs agglomérations, et les paysages rurau</a:t>
            </a:r>
            <a:r>
              <a:rPr lang="fr-FR" sz="1600" b="1" dirty="0" smtClean="0">
                <a:solidFill>
                  <a:srgbClr val="000000"/>
                </a:solidFill>
                <a:latin typeface="Arial"/>
                <a:cs typeface="Arial"/>
              </a:rPr>
              <a:t>x   </a:t>
            </a:r>
            <a:endParaRPr lang="fr-FR" sz="16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l" eaLnBrk="1" fontAlgn="auto" hangingPunct="1">
              <a:spcAft>
                <a:spcPts val="0"/>
              </a:spcAft>
              <a:buFont typeface="Wingdings" charset="2"/>
              <a:buChar char="v"/>
              <a:defRPr/>
            </a:pPr>
            <a:endParaRPr lang="fr-FR" sz="1600" b="1" dirty="0">
              <a:latin typeface="Arial"/>
              <a:cs typeface="Arial"/>
            </a:endParaRPr>
          </a:p>
        </p:txBody>
      </p:sp>
      <p:pic>
        <p:nvPicPr>
          <p:cNvPr id="17410" name="Picture 5" descr="Logo couleur MPF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628650"/>
            <a:ext cx="2943225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pic>
        <p:nvPicPr>
          <p:cNvPr id="47106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1440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pic>
        <p:nvPicPr>
          <p:cNvPr id="48130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1440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pic>
        <p:nvPicPr>
          <p:cNvPr id="49154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1440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Imag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00"/>
            <a:ext cx="91440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pic>
        <p:nvPicPr>
          <p:cNvPr id="50178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1440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Imag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00"/>
            <a:ext cx="91440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pic>
        <p:nvPicPr>
          <p:cNvPr id="51202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1440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pic>
        <p:nvPicPr>
          <p:cNvPr id="52226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1440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pic>
        <p:nvPicPr>
          <p:cNvPr id="53250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1440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pic>
        <p:nvPicPr>
          <p:cNvPr id="54274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1440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pic>
        <p:nvPicPr>
          <p:cNvPr id="55298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1440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pic>
        <p:nvPicPr>
          <p:cNvPr id="56322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1440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2238" y="177800"/>
            <a:ext cx="8821737" cy="60356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FR" sz="2400" dirty="0" smtClean="0">
              <a:latin typeface="Arial"/>
              <a:cs typeface="Arial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pic>
        <p:nvPicPr>
          <p:cNvPr id="19459" name="Imag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2088"/>
            <a:ext cx="8943975" cy="610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pic>
        <p:nvPicPr>
          <p:cNvPr id="57346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1440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pic>
        <p:nvPicPr>
          <p:cNvPr id="58370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1440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pic>
        <p:nvPicPr>
          <p:cNvPr id="59394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1440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pic>
        <p:nvPicPr>
          <p:cNvPr id="60418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1440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pic>
        <p:nvPicPr>
          <p:cNvPr id="61442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1440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pic>
        <p:nvPicPr>
          <p:cNvPr id="62466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1440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fld id="{65B1BB1E-14AD-4B18-86BB-2BBCD78D7D99}" type="slidenum">
              <a:rPr lang="en-GB"/>
              <a:pPr algn="l">
                <a:defRPr/>
              </a:pPr>
              <a:t>36</a:t>
            </a:fld>
            <a:endParaRPr lang="en-GB"/>
          </a:p>
        </p:txBody>
      </p:sp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228600" y="1031875"/>
            <a:ext cx="76962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261938" indent="446088" defTabSz="369888"/>
            <a:r>
              <a:rPr lang="en-GB" sz="2900" b="1" i="1">
                <a:latin typeface="Liberation Sans"/>
              </a:rPr>
              <a:t>Les postes de déperditions thermiques</a:t>
            </a:r>
          </a:p>
        </p:txBody>
      </p:sp>
      <p:pic>
        <p:nvPicPr>
          <p:cNvPr id="63491" name="Picture 28"/>
          <p:cNvPicPr>
            <a:picLocks noChangeAspect="1" noChangeArrowheads="1"/>
          </p:cNvPicPr>
          <p:nvPr/>
        </p:nvPicPr>
        <p:blipFill>
          <a:blip r:embed="rId2"/>
          <a:srcRect r="1740"/>
          <a:stretch>
            <a:fillRect/>
          </a:stretch>
        </p:blipFill>
        <p:spPr bwMode="auto">
          <a:xfrm>
            <a:off x="484188" y="1797050"/>
            <a:ext cx="7810500" cy="336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690563" y="5632450"/>
            <a:ext cx="8229600" cy="323850"/>
          </a:xfrm>
        </p:spPr>
        <p:txBody>
          <a:bodyPr>
            <a:spAutoFit/>
          </a:bodyPr>
          <a:lstStyle/>
          <a:p>
            <a:pPr algn="r" eaLnBrk="1" hangingPunct="1">
              <a:buFont typeface="Wingdings" pitchFamily="2" charset="2"/>
              <a:buNone/>
            </a:pPr>
            <a:r>
              <a:rPr lang="fr-FR" sz="1500" b="1" smtClean="0">
                <a:latin typeface="Arial Narrow" pitchFamily="34" charset="0"/>
              </a:rPr>
              <a:t>Source : Guide de recommandations DPE</a:t>
            </a:r>
            <a:endParaRPr lang="fr-FR" sz="1500" b="1" smtClean="0">
              <a:solidFill>
                <a:srgbClr val="C7D44F"/>
              </a:solidFill>
              <a:latin typeface="Arial Narrow" pitchFamily="34" charset="0"/>
              <a:ea typeface="MS Gothic"/>
              <a:cs typeface="MS Gothic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fld id="{D70A9514-A258-440E-8E21-4D29C5F49E0C}" type="slidenum">
              <a:rPr lang="en-GB"/>
              <a:pPr algn="l">
                <a:defRPr/>
              </a:pPr>
              <a:t>37</a:t>
            </a:fld>
            <a:endParaRPr lang="en-GB"/>
          </a:p>
        </p:txBody>
      </p:sp>
      <p:sp>
        <p:nvSpPr>
          <p:cNvPr id="1293325" name="Rectangle 1037"/>
          <p:cNvSpPr>
            <a:spLocks noGrp="1" noChangeArrowheads="1"/>
          </p:cNvSpPr>
          <p:nvPr>
            <p:ph type="body" sz="half" idx="1"/>
          </p:nvPr>
        </p:nvSpPr>
        <p:spPr>
          <a:xfrm>
            <a:off x="1109663" y="1695450"/>
            <a:ext cx="3233737" cy="4337050"/>
          </a:xfrm>
        </p:spPr>
        <p:txBody>
          <a:bodyPr rtlCol="0">
            <a:normAutofit fontScale="92500" lnSpcReduction="20000"/>
          </a:bodyPr>
          <a:lstStyle/>
          <a:p>
            <a:pPr marL="311045" indent="-311045" eaLnBrk="1" fontAlgn="auto" hangingPunct="1">
              <a:lnSpc>
                <a:spcPct val="90000"/>
              </a:lnSpc>
              <a:buSzPct val="100000"/>
              <a:buFont typeface="Times New Roman" charset="0"/>
              <a:buChar char="•"/>
              <a:defRPr/>
            </a:pPr>
            <a:r>
              <a:rPr lang="fr-WINDIES" sz="1800" b="1" dirty="0">
                <a:latin typeface="Arial" charset="0"/>
              </a:rPr>
              <a:t>Conception bioclimatique (apports gratuits en hiver et protection solaire en été)</a:t>
            </a:r>
          </a:p>
          <a:p>
            <a:pPr marL="311045" indent="-311045" eaLnBrk="1" fontAlgn="auto" hangingPunct="1">
              <a:lnSpc>
                <a:spcPct val="90000"/>
              </a:lnSpc>
              <a:buSzPct val="100000"/>
              <a:buFont typeface="Times New Roman" charset="0"/>
              <a:buChar char="•"/>
              <a:defRPr/>
            </a:pPr>
            <a:r>
              <a:rPr lang="fr-WINDIES" sz="1800" b="1" dirty="0">
                <a:latin typeface="Arial" charset="0"/>
              </a:rPr>
              <a:t>Ventilation naturelle traversante</a:t>
            </a:r>
          </a:p>
          <a:p>
            <a:pPr marL="311045" indent="-311045" eaLnBrk="1" fontAlgn="auto" hangingPunct="1">
              <a:lnSpc>
                <a:spcPct val="90000"/>
              </a:lnSpc>
              <a:buSzPct val="100000"/>
              <a:buFont typeface="Times New Roman" charset="0"/>
              <a:buChar char="•"/>
              <a:defRPr/>
            </a:pPr>
            <a:r>
              <a:rPr lang="fr-WINDIES" sz="1800" b="1" dirty="0">
                <a:latin typeface="Arial" charset="0"/>
              </a:rPr>
              <a:t>Forte inertie (murs, refends et planchers lourds</a:t>
            </a:r>
            <a:r>
              <a:rPr lang="fr-WINDIES" sz="1800" dirty="0">
                <a:latin typeface="Arial" charset="0"/>
              </a:rPr>
              <a:t>)</a:t>
            </a:r>
          </a:p>
          <a:p>
            <a:pPr marL="311045" indent="-311045" eaLnBrk="1" fontAlgn="auto" hangingPunct="1">
              <a:lnSpc>
                <a:spcPct val="90000"/>
              </a:lnSpc>
              <a:buSzPct val="100000"/>
              <a:buFont typeface="Times New Roman" charset="0"/>
              <a:buChar char="•"/>
              <a:defRPr/>
            </a:pPr>
            <a:r>
              <a:rPr lang="fr-WINDIES" sz="1800" b="1" i="1" dirty="0">
                <a:solidFill>
                  <a:srgbClr val="008000"/>
                </a:solidFill>
                <a:latin typeface="Arial" charset="0"/>
              </a:rPr>
              <a:t>Résistance thermique des parois : moyenne (cas des murs épais ou des doubles murs) ou mauvaise (murs en pans de bois)</a:t>
            </a:r>
          </a:p>
          <a:p>
            <a:pPr marL="311045" indent="-311045" eaLnBrk="1" fontAlgn="auto" hangingPunct="1">
              <a:lnSpc>
                <a:spcPct val="90000"/>
              </a:lnSpc>
              <a:buSzPct val="100000"/>
              <a:buFont typeface="Times New Roman" charset="0"/>
              <a:buChar char="•"/>
              <a:defRPr/>
            </a:pPr>
            <a:r>
              <a:rPr lang="fr-WINDIES" sz="1800" b="1" dirty="0">
                <a:solidFill>
                  <a:srgbClr val="FF0000"/>
                </a:solidFill>
                <a:latin typeface="Arial" charset="0"/>
              </a:rPr>
              <a:t>Inconfort d’hiver (Effet de paroi froide) dû aux fenêtres et aux murs non enduits</a:t>
            </a:r>
          </a:p>
          <a:p>
            <a:pPr marL="311045" indent="-311045" eaLnBrk="1" fontAlgn="auto" hangingPunct="1">
              <a:lnSpc>
                <a:spcPct val="90000"/>
              </a:lnSpc>
              <a:buSzPct val="100000"/>
              <a:buFont typeface="Times New Roman" charset="0"/>
              <a:buChar char="•"/>
              <a:defRPr/>
            </a:pPr>
            <a:r>
              <a:rPr lang="fr-WINDIES" sz="1800" b="1" dirty="0">
                <a:solidFill>
                  <a:srgbClr val="FF0000"/>
                </a:solidFill>
                <a:latin typeface="Arial" charset="0"/>
              </a:rPr>
              <a:t>Mauvaise étanchéité à l’air</a:t>
            </a:r>
          </a:p>
        </p:txBody>
      </p:sp>
      <p:sp>
        <p:nvSpPr>
          <p:cNvPr id="1293327" name="Rectangle 1039"/>
          <p:cNvSpPr>
            <a:spLocks noChangeArrowheads="1"/>
          </p:cNvSpPr>
          <p:nvPr/>
        </p:nvSpPr>
        <p:spPr bwMode="auto">
          <a:xfrm>
            <a:off x="4832350" y="1770063"/>
            <a:ext cx="3732213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buFont typeface="Wingdings" pitchFamily="2" charset="2"/>
              <a:buChar char=""/>
            </a:pPr>
            <a:r>
              <a:rPr lang="fr-WINDIES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fr-WINDIES" b="1">
                <a:solidFill>
                  <a:schemeClr val="accent2"/>
                </a:solidFill>
                <a:latin typeface="Calibri" pitchFamily="34" charset="0"/>
                <a:ea typeface="Arial Unicode MS"/>
                <a:cs typeface="Arial Unicode MS"/>
              </a:rPr>
              <a:t>Conception souvent non bioclimatique </a:t>
            </a:r>
          </a:p>
          <a:p>
            <a:endParaRPr lang="fr-WINDIES">
              <a:solidFill>
                <a:srgbClr val="FF9933"/>
              </a:solidFill>
              <a:latin typeface="Calibri" pitchFamily="34" charset="0"/>
              <a:ea typeface="Arial Unicode MS"/>
              <a:cs typeface="Arial Unicode MS"/>
            </a:endParaRPr>
          </a:p>
          <a:p>
            <a:pPr>
              <a:buFont typeface="Wingdings" pitchFamily="2" charset="2"/>
              <a:buChar char=""/>
            </a:pPr>
            <a:r>
              <a:rPr lang="fr-WINDIES" b="1">
                <a:solidFill>
                  <a:srgbClr val="C0504D"/>
                </a:solidFill>
                <a:latin typeface="Calibri" pitchFamily="34" charset="0"/>
                <a:ea typeface="Arial Unicode MS"/>
                <a:cs typeface="Arial Unicode MS"/>
              </a:rPr>
              <a:t> Ventilation mécanique, simple ou double flux</a:t>
            </a:r>
          </a:p>
          <a:p>
            <a:endParaRPr lang="fr-WINDIES">
              <a:solidFill>
                <a:srgbClr val="FF9933"/>
              </a:solidFill>
              <a:latin typeface="Calibri" pitchFamily="34" charset="0"/>
              <a:ea typeface="Arial Unicode MS"/>
              <a:cs typeface="Arial Unicode MS"/>
            </a:endParaRPr>
          </a:p>
          <a:p>
            <a:pPr>
              <a:buFont typeface="Wingdings" pitchFamily="2" charset="2"/>
              <a:buChar char=""/>
            </a:pPr>
            <a:r>
              <a:rPr lang="fr-WINDIES" b="1">
                <a:solidFill>
                  <a:schemeClr val="tx2"/>
                </a:solidFill>
                <a:latin typeface="Calibri" pitchFamily="34" charset="0"/>
                <a:ea typeface="Arial Unicode MS"/>
                <a:cs typeface="Arial Unicode MS"/>
              </a:rPr>
              <a:t> Inertie moyenne voire faible</a:t>
            </a:r>
          </a:p>
          <a:p>
            <a:endParaRPr lang="fr-WINDIES">
              <a:solidFill>
                <a:srgbClr val="FF9933"/>
              </a:solidFill>
              <a:latin typeface="Calibri" pitchFamily="34" charset="0"/>
              <a:ea typeface="Arial Unicode MS"/>
              <a:cs typeface="Arial Unicode MS"/>
            </a:endParaRPr>
          </a:p>
          <a:p>
            <a:pPr>
              <a:buFont typeface="Wingdings" pitchFamily="2" charset="2"/>
              <a:buChar char=""/>
            </a:pPr>
            <a:r>
              <a:rPr lang="fr-WINDIES">
                <a:solidFill>
                  <a:srgbClr val="FF9933"/>
                </a:solidFill>
                <a:latin typeface="Calibri" pitchFamily="34" charset="0"/>
                <a:ea typeface="Arial Unicode MS"/>
                <a:cs typeface="Arial Unicode MS"/>
              </a:rPr>
              <a:t> </a:t>
            </a:r>
            <a:r>
              <a:rPr lang="fr-WINDIES" b="1">
                <a:solidFill>
                  <a:srgbClr val="1F497D"/>
                </a:solidFill>
                <a:latin typeface="Calibri" pitchFamily="34" charset="0"/>
                <a:ea typeface="Arial Unicode MS"/>
                <a:cs typeface="Arial Unicode MS"/>
              </a:rPr>
              <a:t>Résistance thermique des parois : moyenne (&gt; 1975) ou mauvaise (entre 1948 et 1975)</a:t>
            </a:r>
          </a:p>
          <a:p>
            <a:endParaRPr lang="fr-WINDIES">
              <a:solidFill>
                <a:srgbClr val="FF9933"/>
              </a:solidFill>
              <a:latin typeface="Calibri" pitchFamily="34" charset="0"/>
              <a:ea typeface="Arial Unicode MS"/>
              <a:cs typeface="Arial Unicode MS"/>
            </a:endParaRPr>
          </a:p>
          <a:p>
            <a:pPr>
              <a:buFont typeface="Wingdings" pitchFamily="2" charset="2"/>
              <a:buChar char=""/>
            </a:pPr>
            <a:r>
              <a:rPr lang="fr-WINDIES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fr-WINDIES" b="1">
                <a:solidFill>
                  <a:schemeClr val="accent2"/>
                </a:solidFill>
                <a:latin typeface="Calibri" pitchFamily="34" charset="0"/>
                <a:ea typeface="Arial Unicode MS"/>
                <a:cs typeface="Arial Unicode MS"/>
              </a:rPr>
              <a:t>Présence de ponts thermiques importants (&gt; 1975)</a:t>
            </a:r>
          </a:p>
          <a:p>
            <a:endParaRPr lang="fr-WINDIES">
              <a:solidFill>
                <a:srgbClr val="FF0000"/>
              </a:solidFill>
              <a:latin typeface="Calibri" pitchFamily="34" charset="0"/>
              <a:ea typeface="Arial Unicode MS"/>
              <a:cs typeface="Arial Unicode MS"/>
            </a:endParaRPr>
          </a:p>
          <a:p>
            <a:endParaRPr lang="fr-WINDIES">
              <a:solidFill>
                <a:srgbClr val="FF0000"/>
              </a:solidFill>
              <a:latin typeface="Calibri" pitchFamily="34" charset="0"/>
              <a:ea typeface="Arial Unicode MS"/>
              <a:cs typeface="Arial Unicode MS"/>
            </a:endParaRPr>
          </a:p>
        </p:txBody>
      </p:sp>
      <p:sp>
        <p:nvSpPr>
          <p:cNvPr id="64516" name="Text Box 1040"/>
          <p:cNvSpPr txBox="1">
            <a:spLocks noChangeArrowheads="1"/>
          </p:cNvSpPr>
          <p:nvPr/>
        </p:nvSpPr>
        <p:spPr bwMode="auto">
          <a:xfrm>
            <a:off x="5291138" y="1168400"/>
            <a:ext cx="33512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defTabSz="495300">
              <a:spcBef>
                <a:spcPct val="50000"/>
              </a:spcBef>
            </a:pPr>
            <a:r>
              <a:rPr lang="fr-FR" b="1" i="1">
                <a:solidFill>
                  <a:srgbClr val="4D4D4D"/>
                </a:solidFill>
                <a:ea typeface="ＭＳ Ｐゴシック"/>
                <a:cs typeface="Arial Unicode MS"/>
              </a:rPr>
              <a:t>Bâti moderne ( &gt; 1948 )</a:t>
            </a:r>
          </a:p>
        </p:txBody>
      </p:sp>
      <p:sp>
        <p:nvSpPr>
          <p:cNvPr id="64517" name="Text Box 1041"/>
          <p:cNvSpPr txBox="1">
            <a:spLocks noChangeArrowheads="1"/>
          </p:cNvSpPr>
          <p:nvPr/>
        </p:nvSpPr>
        <p:spPr bwMode="auto">
          <a:xfrm>
            <a:off x="1697038" y="1141413"/>
            <a:ext cx="33543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defTabSz="495300">
              <a:spcBef>
                <a:spcPct val="50000"/>
              </a:spcBef>
            </a:pPr>
            <a:r>
              <a:rPr lang="fr-FR" b="1" i="1">
                <a:solidFill>
                  <a:srgbClr val="4D4D4D"/>
                </a:solidFill>
                <a:ea typeface="ＭＳ Ｐゴシック"/>
                <a:cs typeface="Arial Unicode MS"/>
              </a:rPr>
              <a:t>Bâti ancien (&lt; 1948)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3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3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933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3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933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293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3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933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3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933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3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2933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3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2933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85838" y="1412875"/>
            <a:ext cx="5918200" cy="31083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fr-FR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QUELS MATERIAUX ?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FR" sz="2400" b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 algn="l" eaLnBrk="1" fontAlgn="auto" hangingPunct="1">
              <a:spcAft>
                <a:spcPts val="0"/>
              </a:spcAft>
              <a:buFont typeface="Wingdings" charset="2"/>
              <a:buChar char="v"/>
              <a:defRPr/>
            </a:pPr>
            <a:r>
              <a:rPr lang="fr-FR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Pour Isoler les murs?</a:t>
            </a:r>
          </a:p>
          <a:p>
            <a:pPr marL="342900" indent="-342900" algn="l" eaLnBrk="1" fontAlgn="auto" hangingPunct="1">
              <a:spcAft>
                <a:spcPts val="0"/>
              </a:spcAft>
              <a:buFont typeface="Wingdings" charset="2"/>
              <a:buChar char="v"/>
              <a:defRPr/>
            </a:pPr>
            <a:r>
              <a:rPr lang="fr-FR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Pour Isoler la toiture ?</a:t>
            </a:r>
          </a:p>
          <a:p>
            <a:pPr marL="342900" indent="-342900" algn="l" eaLnBrk="1" fontAlgn="auto" hangingPunct="1">
              <a:spcAft>
                <a:spcPts val="0"/>
              </a:spcAft>
              <a:buFont typeface="Wingdings" charset="2"/>
              <a:buChar char="v"/>
              <a:defRPr/>
            </a:pPr>
            <a:r>
              <a:rPr lang="fr-FR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Pour restaurer la façade ? </a:t>
            </a:r>
          </a:p>
          <a:p>
            <a:pPr marL="342900" indent="-342900" algn="l" eaLnBrk="1" fontAlgn="auto" hangingPunct="1">
              <a:spcAft>
                <a:spcPts val="0"/>
              </a:spcAft>
              <a:buFont typeface="Wingdings" charset="2"/>
              <a:buChar char="v"/>
              <a:defRPr/>
            </a:pPr>
            <a:r>
              <a:rPr lang="fr-FR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Pour traiter les ouvertures </a:t>
            </a:r>
            <a:r>
              <a:rPr lang="fr-FR" sz="2000" b="1" dirty="0" smtClean="0">
                <a:latin typeface="Arial"/>
                <a:cs typeface="Arial"/>
              </a:rPr>
              <a:t>?</a:t>
            </a:r>
          </a:p>
          <a:p>
            <a:pPr marL="342900" indent="-342900" algn="l" eaLnBrk="1" fontAlgn="auto" hangingPunct="1">
              <a:spcAft>
                <a:spcPts val="0"/>
              </a:spcAft>
              <a:buFont typeface="Wingdings" charset="2"/>
              <a:buChar char="v"/>
              <a:defRPr/>
            </a:pPr>
            <a:endParaRPr lang="fr-FR" sz="2000" b="1" dirty="0" smtClean="0">
              <a:latin typeface="Arial"/>
              <a:cs typeface="Arial"/>
            </a:endParaRPr>
          </a:p>
          <a:p>
            <a:pPr marL="342900" indent="-342900" algn="l" eaLnBrk="1" fontAlgn="auto" hangingPunct="1">
              <a:spcAft>
                <a:spcPts val="0"/>
              </a:spcAft>
              <a:buFont typeface="Wingdings" charset="2"/>
              <a:buChar char="v"/>
              <a:defRPr/>
            </a:pPr>
            <a:endParaRPr lang="fr-FR" sz="2000" b="1" dirty="0" smtClean="0">
              <a:latin typeface="Arial"/>
              <a:cs typeface="Arial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FR" sz="2400" dirty="0" smtClean="0">
              <a:latin typeface="Arial"/>
              <a:cs typeface="Arial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fld id="{5ED43FF0-3C33-4552-AE40-725E4A3389F5}" type="slidenum">
              <a:rPr lang="en-GB"/>
              <a:pPr algn="l">
                <a:defRPr/>
              </a:pPr>
              <a:t>39</a:t>
            </a:fld>
            <a:endParaRPr lang="en-GB"/>
          </a:p>
        </p:txBody>
      </p:sp>
      <p:sp>
        <p:nvSpPr>
          <p:cNvPr id="67586" name="Text Box 3"/>
          <p:cNvSpPr txBox="1">
            <a:spLocks noChangeArrowheads="1"/>
          </p:cNvSpPr>
          <p:nvPr/>
        </p:nvSpPr>
        <p:spPr bwMode="auto">
          <a:xfrm>
            <a:off x="979488" y="1311275"/>
            <a:ext cx="7021512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20802" rIns="0" bIns="0" anchor="ctr"/>
          <a:lstStyle/>
          <a:p>
            <a:pP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fr-FR" sz="2400" u="sng">
              <a:solidFill>
                <a:srgbClr val="000000"/>
              </a:solidFill>
              <a:ea typeface="MS Gothic"/>
              <a:cs typeface="MS Gothic"/>
            </a:endParaRPr>
          </a:p>
          <a:p>
            <a:pP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fr-FR" sz="2400">
              <a:solidFill>
                <a:srgbClr val="000000"/>
              </a:solidFill>
              <a:ea typeface="MS Gothic"/>
              <a:cs typeface="MS Gothic"/>
            </a:endParaRPr>
          </a:p>
        </p:txBody>
      </p:sp>
      <p:grpSp>
        <p:nvGrpSpPr>
          <p:cNvPr id="67587" name="Group 5"/>
          <p:cNvGrpSpPr>
            <a:grpSpLocks/>
          </p:cNvGrpSpPr>
          <p:nvPr/>
        </p:nvGrpSpPr>
        <p:grpSpPr bwMode="auto">
          <a:xfrm>
            <a:off x="539750" y="979488"/>
            <a:ext cx="2562225" cy="5062537"/>
            <a:chOff x="375" y="680"/>
            <a:chExt cx="1779" cy="3515"/>
          </a:xfrm>
        </p:grpSpPr>
        <p:grpSp>
          <p:nvGrpSpPr>
            <p:cNvPr id="67611" name="Group 6"/>
            <p:cNvGrpSpPr>
              <a:grpSpLocks/>
            </p:cNvGrpSpPr>
            <p:nvPr/>
          </p:nvGrpSpPr>
          <p:grpSpPr bwMode="auto">
            <a:xfrm>
              <a:off x="375" y="727"/>
              <a:ext cx="1335" cy="3284"/>
              <a:chOff x="375" y="727"/>
              <a:chExt cx="1335" cy="3284"/>
            </a:xfrm>
          </p:grpSpPr>
          <p:grpSp>
            <p:nvGrpSpPr>
              <p:cNvPr id="67613" name="Group 7"/>
              <p:cNvGrpSpPr>
                <a:grpSpLocks/>
              </p:cNvGrpSpPr>
              <p:nvPr/>
            </p:nvGrpSpPr>
            <p:grpSpPr bwMode="auto">
              <a:xfrm>
                <a:off x="474" y="2836"/>
                <a:ext cx="1137" cy="1175"/>
                <a:chOff x="474" y="2836"/>
                <a:chExt cx="1137" cy="1175"/>
              </a:xfrm>
            </p:grpSpPr>
            <p:pic>
              <p:nvPicPr>
                <p:cNvPr id="67618" name="Picture 8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523" y="2836"/>
                  <a:ext cx="1039" cy="9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7619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74" y="3820"/>
                  <a:ext cx="1137" cy="1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0000" tIns="57384" rIns="90000" bIns="46800">
                  <a:spAutoFit/>
                </a:bodyPr>
                <a:lstStyle/>
                <a:p>
                  <a:pPr algn="ctr">
                    <a:spcBef>
                      <a:spcPts val="675"/>
                    </a:spcBef>
                    <a:buSzPct val="100000"/>
                    <a:tabLst>
                      <a:tab pos="723900" algn="l"/>
                      <a:tab pos="1447800" algn="l"/>
                    </a:tabLst>
                  </a:pPr>
                  <a:r>
                    <a:rPr lang="fr-FR" sz="1100">
                      <a:solidFill>
                        <a:srgbClr val="000000"/>
                      </a:solidFill>
                      <a:ea typeface="MS Gothic"/>
                      <a:cs typeface="MS Gothic"/>
                    </a:rPr>
                    <a:t>Polystyrène extrudé</a:t>
                  </a:r>
                </a:p>
              </p:txBody>
            </p:sp>
          </p:grpSp>
          <p:grpSp>
            <p:nvGrpSpPr>
              <p:cNvPr id="67614" name="Group 10"/>
              <p:cNvGrpSpPr>
                <a:grpSpLocks/>
              </p:cNvGrpSpPr>
              <p:nvPr/>
            </p:nvGrpSpPr>
            <p:grpSpPr bwMode="auto">
              <a:xfrm>
                <a:off x="424" y="1570"/>
                <a:ext cx="1286" cy="1222"/>
                <a:chOff x="424" y="1570"/>
                <a:chExt cx="1286" cy="1222"/>
              </a:xfrm>
            </p:grpSpPr>
            <p:pic>
              <p:nvPicPr>
                <p:cNvPr id="67616" name="Picture 11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522" y="1570"/>
                  <a:ext cx="1084" cy="10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7617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424" y="2601"/>
                  <a:ext cx="1286" cy="1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0000" tIns="57384" rIns="90000" bIns="46800">
                  <a:spAutoFit/>
                </a:bodyPr>
                <a:lstStyle/>
                <a:p>
                  <a:pPr algn="ctr">
                    <a:spcBef>
                      <a:spcPts val="675"/>
                    </a:spcBef>
                    <a:buSzPct val="100000"/>
                    <a:tabLst>
                      <a:tab pos="723900" algn="l"/>
                      <a:tab pos="1447800" algn="l"/>
                    </a:tabLst>
                  </a:pPr>
                  <a:r>
                    <a:rPr lang="fr-FR" sz="1100">
                      <a:solidFill>
                        <a:srgbClr val="000000"/>
                      </a:solidFill>
                      <a:ea typeface="MS Gothic"/>
                      <a:cs typeface="MS Gothic"/>
                    </a:rPr>
                    <a:t>Verre cellulaire</a:t>
                  </a:r>
                </a:p>
              </p:txBody>
            </p:sp>
          </p:grpSp>
          <p:sp>
            <p:nvSpPr>
              <p:cNvPr id="67615" name="Text Box 13"/>
              <p:cNvSpPr txBox="1">
                <a:spLocks noChangeArrowheads="1"/>
              </p:cNvSpPr>
              <p:nvPr/>
            </p:nvSpPr>
            <p:spPr bwMode="auto">
              <a:xfrm>
                <a:off x="375" y="727"/>
                <a:ext cx="1285" cy="8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62676" rIns="90000" bIns="46800">
                <a:spAutoFit/>
              </a:bodyPr>
              <a:lstStyle/>
              <a:p>
                <a:pPr algn="ctr">
                  <a:spcBef>
                    <a:spcPts val="1025"/>
                  </a:spcBef>
                  <a:buSzPct val="100000"/>
                  <a:tabLst>
                    <a:tab pos="723900" algn="l"/>
                    <a:tab pos="1447800" algn="l"/>
                  </a:tabLst>
                </a:pPr>
                <a:r>
                  <a:rPr lang="fr-FR">
                    <a:solidFill>
                      <a:srgbClr val="FF3300"/>
                    </a:solidFill>
                    <a:ea typeface="MS Gothic"/>
                    <a:cs typeface="MS Gothic"/>
                  </a:rPr>
                  <a:t>NON PERMEABLE A LA VAPEUR D’EAU</a:t>
                </a:r>
              </a:p>
            </p:txBody>
          </p:sp>
        </p:grpSp>
        <p:sp>
          <p:nvSpPr>
            <p:cNvPr id="67612" name="Freeform 14"/>
            <p:cNvSpPr>
              <a:spLocks noChangeArrowheads="1"/>
            </p:cNvSpPr>
            <p:nvPr/>
          </p:nvSpPr>
          <p:spPr bwMode="auto">
            <a:xfrm>
              <a:off x="1685" y="680"/>
              <a:ext cx="469" cy="3515"/>
            </a:xfrm>
            <a:custGeom>
              <a:avLst/>
              <a:gdLst>
                <a:gd name="T0" fmla="*/ 510 w 431"/>
                <a:gd name="T1" fmla="*/ 0 h 3402"/>
                <a:gd name="T2" fmla="*/ 27 w 431"/>
                <a:gd name="T3" fmla="*/ 921 h 3402"/>
                <a:gd name="T4" fmla="*/ 349 w 431"/>
                <a:gd name="T5" fmla="*/ 1936 h 3402"/>
                <a:gd name="T6" fmla="*/ 27 w 431"/>
                <a:gd name="T7" fmla="*/ 2469 h 3402"/>
                <a:gd name="T8" fmla="*/ 188 w 431"/>
                <a:gd name="T9" fmla="*/ 3632 h 34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1"/>
                <a:gd name="T16" fmla="*/ 0 h 3402"/>
                <a:gd name="T17" fmla="*/ 431 w 431"/>
                <a:gd name="T18" fmla="*/ 3402 h 34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1" h="3402">
                  <a:moveTo>
                    <a:pt x="431" y="0"/>
                  </a:moveTo>
                  <a:cubicBezTo>
                    <a:pt x="238" y="280"/>
                    <a:pt x="46" y="560"/>
                    <a:pt x="23" y="862"/>
                  </a:cubicBezTo>
                  <a:cubicBezTo>
                    <a:pt x="0" y="1164"/>
                    <a:pt x="295" y="1572"/>
                    <a:pt x="295" y="1814"/>
                  </a:cubicBezTo>
                  <a:cubicBezTo>
                    <a:pt x="295" y="2056"/>
                    <a:pt x="46" y="2048"/>
                    <a:pt x="23" y="2313"/>
                  </a:cubicBezTo>
                  <a:cubicBezTo>
                    <a:pt x="0" y="2578"/>
                    <a:pt x="79" y="2990"/>
                    <a:pt x="159" y="3402"/>
                  </a:cubicBezTo>
                </a:path>
              </a:pathLst>
            </a:custGeom>
            <a:noFill/>
            <a:ln w="50760">
              <a:solidFill>
                <a:srgbClr val="FF0000"/>
              </a:solidFill>
              <a:prstDash val="dashDot"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67588" name="Group 15"/>
          <p:cNvGrpSpPr>
            <a:grpSpLocks/>
          </p:cNvGrpSpPr>
          <p:nvPr/>
        </p:nvGrpSpPr>
        <p:grpSpPr bwMode="auto">
          <a:xfrm>
            <a:off x="2771775" y="1052513"/>
            <a:ext cx="4321175" cy="4989512"/>
            <a:chOff x="1925" y="731"/>
            <a:chExt cx="3001" cy="3464"/>
          </a:xfrm>
        </p:grpSpPr>
        <p:grpSp>
          <p:nvGrpSpPr>
            <p:cNvPr id="67602" name="Group 16"/>
            <p:cNvGrpSpPr>
              <a:grpSpLocks/>
            </p:cNvGrpSpPr>
            <p:nvPr/>
          </p:nvGrpSpPr>
          <p:grpSpPr bwMode="auto">
            <a:xfrm>
              <a:off x="1925" y="778"/>
              <a:ext cx="1601" cy="2952"/>
              <a:chOff x="1925" y="778"/>
              <a:chExt cx="1601" cy="2952"/>
            </a:xfrm>
          </p:grpSpPr>
          <p:grpSp>
            <p:nvGrpSpPr>
              <p:cNvPr id="67604" name="Group 17"/>
              <p:cNvGrpSpPr>
                <a:grpSpLocks/>
              </p:cNvGrpSpPr>
              <p:nvPr/>
            </p:nvGrpSpPr>
            <p:grpSpPr bwMode="auto">
              <a:xfrm>
                <a:off x="2175" y="1807"/>
                <a:ext cx="1301" cy="987"/>
                <a:chOff x="2175" y="1807"/>
                <a:chExt cx="1301" cy="987"/>
              </a:xfrm>
            </p:grpSpPr>
            <p:pic>
              <p:nvPicPr>
                <p:cNvPr id="67609" name="Picture 18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2276" y="1807"/>
                  <a:ext cx="1051" cy="7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7610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2175" y="2603"/>
                  <a:ext cx="1301" cy="1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0000" tIns="57384" rIns="90000" bIns="46800">
                  <a:spAutoFit/>
                </a:bodyPr>
                <a:lstStyle/>
                <a:p>
                  <a:pPr algn="ctr">
                    <a:spcBef>
                      <a:spcPts val="675"/>
                    </a:spcBef>
                    <a:buSzPct val="100000"/>
                    <a:tabLst>
                      <a:tab pos="723900" algn="l"/>
                      <a:tab pos="1447800" algn="l"/>
                    </a:tabLst>
                  </a:pPr>
                  <a:r>
                    <a:rPr lang="fr-FR" sz="1100">
                      <a:solidFill>
                        <a:srgbClr val="000000"/>
                      </a:solidFill>
                      <a:ea typeface="MS Gothic"/>
                      <a:cs typeface="MS Gothic"/>
                    </a:rPr>
                    <a:t>Polystyrène expansé</a:t>
                  </a:r>
                </a:p>
              </p:txBody>
            </p:sp>
          </p:grpSp>
          <p:grpSp>
            <p:nvGrpSpPr>
              <p:cNvPr id="67605" name="Group 20"/>
              <p:cNvGrpSpPr>
                <a:grpSpLocks/>
              </p:cNvGrpSpPr>
              <p:nvPr/>
            </p:nvGrpSpPr>
            <p:grpSpPr bwMode="auto">
              <a:xfrm>
                <a:off x="1925" y="2931"/>
                <a:ext cx="1601" cy="799"/>
                <a:chOff x="1925" y="2931"/>
                <a:chExt cx="1601" cy="799"/>
              </a:xfrm>
            </p:grpSpPr>
            <p:pic>
              <p:nvPicPr>
                <p:cNvPr id="67607" name="Picture 21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1925" y="2931"/>
                  <a:ext cx="1601" cy="6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760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2075" y="3539"/>
                  <a:ext cx="1301" cy="1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0000" tIns="57384" rIns="90000" bIns="46800">
                  <a:spAutoFit/>
                </a:bodyPr>
                <a:lstStyle/>
                <a:p>
                  <a:pPr algn="ctr">
                    <a:spcBef>
                      <a:spcPts val="675"/>
                    </a:spcBef>
                    <a:buSzPct val="100000"/>
                    <a:tabLst>
                      <a:tab pos="723900" algn="l"/>
                      <a:tab pos="1447800" algn="l"/>
                    </a:tabLst>
                  </a:pPr>
                  <a:r>
                    <a:rPr lang="fr-FR" sz="1100">
                      <a:solidFill>
                        <a:srgbClr val="000000"/>
                      </a:solidFill>
                      <a:ea typeface="MS Gothic"/>
                      <a:cs typeface="MS Gothic"/>
                    </a:rPr>
                    <a:t>Panneau de liège</a:t>
                  </a:r>
                </a:p>
              </p:txBody>
            </p:sp>
          </p:grpSp>
          <p:sp>
            <p:nvSpPr>
              <p:cNvPr id="67606" name="Text Box 23"/>
              <p:cNvSpPr txBox="1">
                <a:spLocks noChangeArrowheads="1"/>
              </p:cNvSpPr>
              <p:nvPr/>
            </p:nvSpPr>
            <p:spPr bwMode="auto">
              <a:xfrm>
                <a:off x="2175" y="778"/>
                <a:ext cx="1300" cy="8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62676" rIns="90000" bIns="46800">
                <a:spAutoFit/>
              </a:bodyPr>
              <a:lstStyle/>
              <a:p>
                <a:pPr algn="ctr">
                  <a:spcBef>
                    <a:spcPts val="1025"/>
                  </a:spcBef>
                  <a:buSzPct val="100000"/>
                  <a:tabLst>
                    <a:tab pos="723900" algn="l"/>
                    <a:tab pos="1447800" algn="l"/>
                  </a:tabLst>
                </a:pPr>
                <a:r>
                  <a:rPr lang="fr-FR">
                    <a:solidFill>
                      <a:srgbClr val="FF3300"/>
                    </a:solidFill>
                    <a:ea typeface="MS Gothic"/>
                    <a:cs typeface="MS Gothic"/>
                  </a:rPr>
                  <a:t>PEU PERMEABLE A LA VAPEUR D’EAU</a:t>
                </a:r>
              </a:p>
            </p:txBody>
          </p:sp>
        </p:grpSp>
        <p:sp>
          <p:nvSpPr>
            <p:cNvPr id="67603" name="Freeform 24"/>
            <p:cNvSpPr>
              <a:spLocks noChangeArrowheads="1"/>
            </p:cNvSpPr>
            <p:nvPr/>
          </p:nvSpPr>
          <p:spPr bwMode="auto">
            <a:xfrm>
              <a:off x="3325" y="731"/>
              <a:ext cx="1601" cy="3464"/>
            </a:xfrm>
            <a:custGeom>
              <a:avLst/>
              <a:gdLst>
                <a:gd name="T0" fmla="*/ 1765 w 1452"/>
                <a:gd name="T1" fmla="*/ 0 h 3357"/>
                <a:gd name="T2" fmla="*/ 387 w 1452"/>
                <a:gd name="T3" fmla="*/ 241 h 3357"/>
                <a:gd name="T4" fmla="*/ 222 w 1452"/>
                <a:gd name="T5" fmla="*/ 1160 h 3357"/>
                <a:gd name="T6" fmla="*/ 441 w 1452"/>
                <a:gd name="T7" fmla="*/ 2367 h 3357"/>
                <a:gd name="T8" fmla="*/ 0 w 1452"/>
                <a:gd name="T9" fmla="*/ 3574 h 33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52"/>
                <a:gd name="T16" fmla="*/ 0 h 3357"/>
                <a:gd name="T17" fmla="*/ 1452 w 1452"/>
                <a:gd name="T18" fmla="*/ 3357 h 33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52" h="3357">
                  <a:moveTo>
                    <a:pt x="1452" y="0"/>
                  </a:moveTo>
                  <a:cubicBezTo>
                    <a:pt x="991" y="23"/>
                    <a:pt x="530" y="46"/>
                    <a:pt x="318" y="227"/>
                  </a:cubicBezTo>
                  <a:cubicBezTo>
                    <a:pt x="106" y="408"/>
                    <a:pt x="174" y="756"/>
                    <a:pt x="182" y="1089"/>
                  </a:cubicBezTo>
                  <a:cubicBezTo>
                    <a:pt x="190" y="1422"/>
                    <a:pt x="393" y="1845"/>
                    <a:pt x="363" y="2223"/>
                  </a:cubicBezTo>
                  <a:cubicBezTo>
                    <a:pt x="333" y="2601"/>
                    <a:pt x="68" y="3176"/>
                    <a:pt x="0" y="3357"/>
                  </a:cubicBezTo>
                </a:path>
              </a:pathLst>
            </a:custGeom>
            <a:noFill/>
            <a:ln w="5076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67589" name="Group 26"/>
          <p:cNvGrpSpPr>
            <a:grpSpLocks/>
          </p:cNvGrpSpPr>
          <p:nvPr/>
        </p:nvGrpSpPr>
        <p:grpSpPr bwMode="auto">
          <a:xfrm>
            <a:off x="7380288" y="2678113"/>
            <a:ext cx="1727200" cy="1712912"/>
            <a:chOff x="5125" y="1860"/>
            <a:chExt cx="1200" cy="1189"/>
          </a:xfrm>
        </p:grpSpPr>
        <p:pic>
          <p:nvPicPr>
            <p:cNvPr id="67600" name="Picture 2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125" y="1860"/>
              <a:ext cx="1200" cy="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601" name="Text Box 28"/>
            <p:cNvSpPr txBox="1">
              <a:spLocks noChangeArrowheads="1"/>
            </p:cNvSpPr>
            <p:nvPr/>
          </p:nvSpPr>
          <p:spPr bwMode="auto">
            <a:xfrm>
              <a:off x="5174" y="2858"/>
              <a:ext cx="1150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57384" rIns="90000" bIns="46800">
              <a:spAutoFit/>
            </a:bodyPr>
            <a:lstStyle/>
            <a:p>
              <a:pPr algn="ctr">
                <a:spcBef>
                  <a:spcPts val="675"/>
                </a:spcBef>
                <a:buSzPct val="100000"/>
                <a:tabLst>
                  <a:tab pos="723900" algn="l"/>
                  <a:tab pos="1447800" algn="l"/>
                </a:tabLst>
              </a:pPr>
              <a:r>
                <a:rPr lang="fr-FR" sz="1100">
                  <a:solidFill>
                    <a:srgbClr val="000000"/>
                  </a:solidFill>
                  <a:ea typeface="MS Gothic"/>
                  <a:cs typeface="MS Gothic"/>
                </a:rPr>
                <a:t>Laine minérale</a:t>
              </a:r>
            </a:p>
          </p:txBody>
        </p:sp>
      </p:grpSp>
      <p:grpSp>
        <p:nvGrpSpPr>
          <p:cNvPr id="67590" name="Group 29"/>
          <p:cNvGrpSpPr>
            <a:grpSpLocks/>
          </p:cNvGrpSpPr>
          <p:nvPr/>
        </p:nvGrpSpPr>
        <p:grpSpPr bwMode="auto">
          <a:xfrm>
            <a:off x="7164388" y="1125538"/>
            <a:ext cx="1873250" cy="1504950"/>
            <a:chOff x="4975" y="781"/>
            <a:chExt cx="1301" cy="1046"/>
          </a:xfrm>
        </p:grpSpPr>
        <p:pic>
          <p:nvPicPr>
            <p:cNvPr id="67598" name="Picture 30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975" y="781"/>
              <a:ext cx="1300" cy="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599" name="Text Box 31"/>
            <p:cNvSpPr txBox="1">
              <a:spLocks noChangeArrowheads="1"/>
            </p:cNvSpPr>
            <p:nvPr/>
          </p:nvSpPr>
          <p:spPr bwMode="auto">
            <a:xfrm>
              <a:off x="4975" y="1636"/>
              <a:ext cx="1301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57384" rIns="90000" bIns="46800">
              <a:spAutoFit/>
            </a:bodyPr>
            <a:lstStyle/>
            <a:p>
              <a:pPr algn="ctr">
                <a:spcBef>
                  <a:spcPts val="675"/>
                </a:spcBef>
                <a:buSzPct val="100000"/>
                <a:tabLst>
                  <a:tab pos="723900" algn="l"/>
                  <a:tab pos="1447800" algn="l"/>
                </a:tabLst>
              </a:pPr>
              <a:r>
                <a:rPr lang="fr-FR" sz="1100">
                  <a:solidFill>
                    <a:srgbClr val="000000"/>
                  </a:solidFill>
                  <a:ea typeface="MS Gothic"/>
                  <a:cs typeface="MS Gothic"/>
                </a:rPr>
                <a:t>Ouate de cellulose</a:t>
              </a:r>
            </a:p>
          </p:txBody>
        </p:sp>
      </p:grpSp>
      <p:grpSp>
        <p:nvGrpSpPr>
          <p:cNvPr id="67591" name="Group 32"/>
          <p:cNvGrpSpPr>
            <a:grpSpLocks/>
          </p:cNvGrpSpPr>
          <p:nvPr/>
        </p:nvGrpSpPr>
        <p:grpSpPr bwMode="auto">
          <a:xfrm>
            <a:off x="5434013" y="2614613"/>
            <a:ext cx="1873250" cy="1636712"/>
            <a:chOff x="3774" y="1816"/>
            <a:chExt cx="1301" cy="1136"/>
          </a:xfrm>
        </p:grpSpPr>
        <p:pic>
          <p:nvPicPr>
            <p:cNvPr id="67596" name="Picture 3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875" y="1816"/>
              <a:ext cx="1050" cy="9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597" name="Text Box 34"/>
            <p:cNvSpPr txBox="1">
              <a:spLocks noChangeArrowheads="1"/>
            </p:cNvSpPr>
            <p:nvPr/>
          </p:nvSpPr>
          <p:spPr bwMode="auto">
            <a:xfrm>
              <a:off x="3774" y="2761"/>
              <a:ext cx="1301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57384" rIns="90000" bIns="46800">
              <a:spAutoFit/>
            </a:bodyPr>
            <a:lstStyle/>
            <a:p>
              <a:pPr algn="ctr">
                <a:spcBef>
                  <a:spcPts val="675"/>
                </a:spcBef>
                <a:buSzPct val="100000"/>
                <a:tabLst>
                  <a:tab pos="723900" algn="l"/>
                  <a:tab pos="1447800" algn="l"/>
                </a:tabLst>
              </a:pPr>
              <a:r>
                <a:rPr lang="fr-FR" sz="1100">
                  <a:solidFill>
                    <a:srgbClr val="000000"/>
                  </a:solidFill>
                  <a:ea typeface="MS Gothic"/>
                  <a:cs typeface="MS Gothic"/>
                </a:rPr>
                <a:t>Panneau de fibre de bois</a:t>
              </a:r>
            </a:p>
          </p:txBody>
        </p:sp>
      </p:grpSp>
      <p:grpSp>
        <p:nvGrpSpPr>
          <p:cNvPr id="67592" name="Group 35"/>
          <p:cNvGrpSpPr>
            <a:grpSpLocks/>
          </p:cNvGrpSpPr>
          <p:nvPr/>
        </p:nvGrpSpPr>
        <p:grpSpPr bwMode="auto">
          <a:xfrm>
            <a:off x="6151563" y="4562475"/>
            <a:ext cx="1800225" cy="1246188"/>
            <a:chOff x="5025" y="3210"/>
            <a:chExt cx="1250" cy="865"/>
          </a:xfrm>
        </p:grpSpPr>
        <p:pic>
          <p:nvPicPr>
            <p:cNvPr id="67594" name="Picture 36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025" y="3210"/>
              <a:ext cx="125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595" name="Text Box 37"/>
            <p:cNvSpPr txBox="1">
              <a:spLocks noChangeArrowheads="1"/>
            </p:cNvSpPr>
            <p:nvPr/>
          </p:nvSpPr>
          <p:spPr bwMode="auto">
            <a:xfrm>
              <a:off x="5124" y="3884"/>
              <a:ext cx="104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57384" rIns="90000" bIns="46800">
              <a:spAutoFit/>
            </a:bodyPr>
            <a:lstStyle/>
            <a:p>
              <a:pPr>
                <a:spcBef>
                  <a:spcPts val="675"/>
                </a:spcBef>
                <a:buSzPct val="100000"/>
                <a:tabLst>
                  <a:tab pos="723900" algn="l"/>
                  <a:tab pos="1447800" algn="l"/>
                </a:tabLst>
              </a:pPr>
              <a:r>
                <a:rPr lang="fr-FR" sz="1100">
                  <a:solidFill>
                    <a:srgbClr val="000000"/>
                  </a:solidFill>
                  <a:ea typeface="MS Gothic"/>
                  <a:cs typeface="MS Gothic"/>
                </a:rPr>
                <a:t>Laine de chanvre</a:t>
              </a:r>
            </a:p>
          </p:txBody>
        </p:sp>
      </p:grpSp>
      <p:sp>
        <p:nvSpPr>
          <p:cNvPr id="67593" name="Text Box 38"/>
          <p:cNvSpPr txBox="1">
            <a:spLocks noChangeArrowheads="1"/>
          </p:cNvSpPr>
          <p:nvPr/>
        </p:nvSpPr>
        <p:spPr bwMode="auto">
          <a:xfrm>
            <a:off x="5292725" y="1641475"/>
            <a:ext cx="1871663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9" tIns="56853" rIns="81639" bIns="42452">
            <a:spAutoFit/>
          </a:bodyPr>
          <a:lstStyle/>
          <a:p>
            <a:pPr algn="ctr">
              <a:spcBef>
                <a:spcPts val="1025"/>
              </a:spcBef>
              <a:buSzPct val="100000"/>
              <a:tabLst>
                <a:tab pos="723900" algn="l"/>
                <a:tab pos="1447800" algn="l"/>
              </a:tabLst>
            </a:pPr>
            <a:r>
              <a:rPr lang="fr-FR">
                <a:solidFill>
                  <a:srgbClr val="FF3300"/>
                </a:solidFill>
                <a:ea typeface="MS Gothic"/>
                <a:cs typeface="MS Gothic"/>
              </a:rPr>
              <a:t>PERMEABLE A LA VAPEUR D’EAU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85838" y="1412875"/>
            <a:ext cx="5918200" cy="31083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FR" sz="2400" dirty="0" smtClean="0">
              <a:latin typeface="Arial"/>
              <a:cs typeface="Arial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pic>
        <p:nvPicPr>
          <p:cNvPr id="21507" name="Imag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00"/>
            <a:ext cx="9144000" cy="653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fld id="{3FBFF326-C5FE-40CE-8DBD-BA1164A3EB47}" type="slidenum">
              <a:rPr lang="en-GB"/>
              <a:pPr algn="l">
                <a:defRPr/>
              </a:pPr>
              <a:t>40</a:t>
            </a:fld>
            <a:endParaRPr lang="en-GB"/>
          </a:p>
        </p:txBody>
      </p:sp>
      <p:pic>
        <p:nvPicPr>
          <p:cNvPr id="69634" name="Picture 2" descr="double fenêtres"/>
          <p:cNvPicPr>
            <a:picLocks noChangeAspect="1" noChangeArrowheads="1"/>
          </p:cNvPicPr>
          <p:nvPr/>
        </p:nvPicPr>
        <p:blipFill>
          <a:blip r:embed="rId2"/>
          <a:srcRect r="1869"/>
          <a:stretch>
            <a:fillRect/>
          </a:stretch>
        </p:blipFill>
        <p:spPr bwMode="auto">
          <a:xfrm>
            <a:off x="838200" y="1547813"/>
            <a:ext cx="8001000" cy="497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5184775" y="1501775"/>
            <a:ext cx="3511550" cy="496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800100" y="4462463"/>
            <a:ext cx="42672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defTabSz="495300"/>
            <a:r>
              <a:rPr lang="fr-FR" sz="2000" b="1">
                <a:latin typeface="Arial Narrow" pitchFamily="34" charset="0"/>
                <a:ea typeface="ＭＳ Ｐゴシック"/>
                <a:cs typeface="Times New Roman" pitchFamily="18" charset="0"/>
              </a:rPr>
              <a:t>L’exemple des fenêtres doubles</a:t>
            </a:r>
          </a:p>
          <a:p>
            <a:pPr defTabSz="495300"/>
            <a:endParaRPr lang="fr-FR" sz="2000" b="1">
              <a:latin typeface="Arial Narrow" pitchFamily="34" charset="0"/>
              <a:ea typeface="ＭＳ Ｐゴシック"/>
              <a:cs typeface="Times New Roman" pitchFamily="18" charset="0"/>
            </a:endParaRPr>
          </a:p>
          <a:p>
            <a:pPr defTabSz="495300"/>
            <a:r>
              <a:rPr lang="fr-FR" sz="2000">
                <a:latin typeface="Arial Narrow" pitchFamily="34" charset="0"/>
                <a:ea typeface="ＭＳ Ｐゴシック"/>
                <a:cs typeface="Times New Roman" pitchFamily="18" charset="0"/>
              </a:rPr>
              <a:t>Vitrage au nu du mur extérieur : </a:t>
            </a:r>
          </a:p>
          <a:p>
            <a:pPr defTabSz="495300">
              <a:buFont typeface="Symbol" pitchFamily="18" charset="2"/>
              <a:buChar char="Þ"/>
            </a:pPr>
            <a:r>
              <a:rPr lang="fr-FR" sz="2000" i="1">
                <a:latin typeface="Arial Narrow" pitchFamily="34" charset="0"/>
                <a:ea typeface="ＭＳ Ｐゴシック"/>
                <a:cs typeface="Times New Roman" pitchFamily="18" charset="0"/>
              </a:rPr>
              <a:t> Surface ensoleillée maximale</a:t>
            </a:r>
          </a:p>
          <a:p>
            <a:pPr defTabSz="495300"/>
            <a:r>
              <a:rPr lang="fr-FR" sz="2000">
                <a:latin typeface="Arial Narrow" pitchFamily="34" charset="0"/>
                <a:ea typeface="ＭＳ Ｐゴシック"/>
                <a:cs typeface="Times New Roman" pitchFamily="18" charset="0"/>
              </a:rPr>
              <a:t>Lame d’air de plus de 20cm</a:t>
            </a:r>
          </a:p>
          <a:p>
            <a:pPr defTabSz="495300">
              <a:buFont typeface="Symbol" pitchFamily="18" charset="2"/>
              <a:buChar char="Þ"/>
            </a:pPr>
            <a:r>
              <a:rPr lang="fr-FR" sz="2000" i="1">
                <a:latin typeface="Arial Narrow" pitchFamily="34" charset="0"/>
                <a:ea typeface="ＭＳ Ｐゴシック"/>
                <a:cs typeface="Times New Roman" pitchFamily="18" charset="0"/>
              </a:rPr>
              <a:t> Résistance thermique supplémentaire</a:t>
            </a:r>
          </a:p>
          <a:p>
            <a:pPr defTabSz="495300">
              <a:buFont typeface="Symbol" pitchFamily="18" charset="2"/>
              <a:buNone/>
            </a:pPr>
            <a:endParaRPr lang="fr-FR" sz="2000">
              <a:latin typeface="Arial Narrow" pitchFamily="34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838200" y="881063"/>
            <a:ext cx="746760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85738" defTabSz="914400"/>
            <a:r>
              <a:rPr lang="en-GB" sz="2500" b="1" i="1">
                <a:latin typeface="Calibri" pitchFamily="34" charset="0"/>
              </a:rPr>
              <a:t>Les ouvertures :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85838" y="1412875"/>
            <a:ext cx="5918200" cy="31083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fr-FR" sz="28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QUEL TYPE DE CHAUFFAGE ? </a:t>
            </a:r>
          </a:p>
          <a:p>
            <a:pPr algn="l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FR" sz="2800" b="1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fr-FR" sz="28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Chauffage bois ? </a:t>
            </a:r>
          </a:p>
          <a:p>
            <a:pPr algn="l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fr-FR" sz="28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Pompe à chaleur ?</a:t>
            </a:r>
          </a:p>
          <a:p>
            <a:pPr algn="l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fr-FR" sz="28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Chauffage gaz ? </a:t>
            </a:r>
          </a:p>
          <a:p>
            <a:pPr algn="l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fr-FR" sz="28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Etc……….</a:t>
            </a:r>
            <a:endParaRPr lang="fr-FR" sz="2800" b="1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FR" sz="2400" dirty="0" smtClean="0">
              <a:latin typeface="Arial"/>
              <a:cs typeface="Arial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FR" sz="2400" dirty="0" smtClean="0">
              <a:latin typeface="Arial"/>
              <a:cs typeface="Arial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1322388" y="723900"/>
            <a:ext cx="712311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>
                <a:latin typeface="Times New Roman" pitchFamily="18" charset="0"/>
                <a:cs typeface="Times New Roman" pitchFamily="18" charset="0"/>
              </a:rPr>
              <a:t>CHAUFFAGE AU BOIS:</a:t>
            </a:r>
          </a:p>
          <a:p>
            <a:r>
              <a:rPr lang="fr-FR" sz="2400">
                <a:latin typeface="Times New Roman" pitchFamily="18" charset="0"/>
                <a:cs typeface="Times New Roman" pitchFamily="18" charset="0"/>
              </a:rPr>
              <a:t>Le rendement ne doit pas être inférieur à 65%</a:t>
            </a:r>
          </a:p>
          <a:p>
            <a:endParaRPr lang="fr-FR" sz="240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>
                <a:latin typeface="Times New Roman" pitchFamily="18" charset="0"/>
                <a:cs typeface="Times New Roman" pitchFamily="18" charset="0"/>
              </a:rPr>
              <a:t>LA POMPE A CHALEUR:</a:t>
            </a:r>
          </a:p>
          <a:p>
            <a:r>
              <a:rPr lang="fr-FR" sz="2400">
                <a:latin typeface="Times New Roman" pitchFamily="18" charset="0"/>
                <a:cs typeface="Times New Roman" pitchFamily="18" charset="0"/>
              </a:rPr>
              <a:t>Le COP minimal doit être de 3,2 </a:t>
            </a:r>
          </a:p>
          <a:p>
            <a:endParaRPr lang="fr-FR" sz="240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>
                <a:latin typeface="Times New Roman" pitchFamily="18" charset="0"/>
                <a:cs typeface="Times New Roman" pitchFamily="18" charset="0"/>
              </a:rPr>
              <a:t>LES CHAUDIERES GAZ OU FIOUL:</a:t>
            </a:r>
          </a:p>
          <a:p>
            <a:r>
              <a:rPr lang="fr-FR" sz="2400">
                <a:latin typeface="Times New Roman" pitchFamily="18" charset="0"/>
                <a:cs typeface="Times New Roman" pitchFamily="18" charset="0"/>
              </a:rPr>
              <a:t>Doivent avoir un rendement supérieur à 90 %</a:t>
            </a:r>
          </a:p>
          <a:p>
            <a:endParaRPr lang="fr-FR" sz="240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>
                <a:latin typeface="Times New Roman" pitchFamily="18" charset="0"/>
                <a:cs typeface="Times New Roman" pitchFamily="18" charset="0"/>
              </a:rPr>
              <a:t>CHAUFFAGE ELECTRIQUE:</a:t>
            </a:r>
          </a:p>
          <a:p>
            <a:r>
              <a:rPr lang="fr-FR" sz="2400">
                <a:latin typeface="Times New Roman" pitchFamily="18" charset="0"/>
                <a:cs typeface="Times New Roman" pitchFamily="18" charset="0"/>
              </a:rPr>
              <a:t>Tous les systèmes présents sur le marché ont leurs avantages et leurs inconvénients </a:t>
            </a:r>
          </a:p>
          <a:p>
            <a:endParaRPr lang="fr-FR" sz="240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>
                <a:latin typeface="Times New Roman" pitchFamily="18" charset="0"/>
                <a:cs typeface="Times New Roman" pitchFamily="18" charset="0"/>
              </a:rPr>
              <a:t>DANS TOUTES LES CONFIGURATIONS IL FAUT </a:t>
            </a:r>
          </a:p>
          <a:p>
            <a:pPr algn="ctr"/>
            <a:r>
              <a:rPr lang="fr-FR" sz="2400">
                <a:latin typeface="Times New Roman" pitchFamily="18" charset="0"/>
                <a:cs typeface="Times New Roman" pitchFamily="18" charset="0"/>
              </a:rPr>
              <a:t>UNE REGULATION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sp>
        <p:nvSpPr>
          <p:cNvPr id="73730" name="ZoneTexte 2"/>
          <p:cNvSpPr txBox="1">
            <a:spLocks noChangeArrowheads="1"/>
          </p:cNvSpPr>
          <p:nvPr/>
        </p:nvSpPr>
        <p:spPr bwMode="auto">
          <a:xfrm>
            <a:off x="433388" y="1100138"/>
            <a:ext cx="45132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>
                <a:latin typeface="Times New Roman" pitchFamily="18" charset="0"/>
                <a:cs typeface="Times New Roman" pitchFamily="18" charset="0"/>
              </a:rPr>
              <a:t>MERCI DE VOTRE ATTENTION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85838" y="1412875"/>
            <a:ext cx="5918200" cy="31083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FR" sz="2400" dirty="0" smtClean="0">
              <a:latin typeface="Arial"/>
              <a:cs typeface="Arial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pic>
        <p:nvPicPr>
          <p:cNvPr id="23555" name="Imag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00"/>
            <a:ext cx="9144000" cy="646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85838" y="1412875"/>
            <a:ext cx="5918200" cy="31083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FR" sz="2400" dirty="0" smtClean="0">
              <a:latin typeface="Arial"/>
              <a:cs typeface="Arial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pic>
        <p:nvPicPr>
          <p:cNvPr id="25603" name="Imag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3200"/>
            <a:ext cx="9144000" cy="665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85838" y="1412875"/>
            <a:ext cx="5918200" cy="31083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FR" sz="2400" dirty="0" smtClean="0">
              <a:latin typeface="Arial"/>
              <a:cs typeface="Arial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pic>
        <p:nvPicPr>
          <p:cNvPr id="27651" name="Imag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7800"/>
            <a:ext cx="9144000" cy="668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85838" y="1412875"/>
            <a:ext cx="5918200" cy="31083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FR" sz="2400" dirty="0" smtClean="0">
              <a:latin typeface="Arial"/>
              <a:cs typeface="Arial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pic>
        <p:nvPicPr>
          <p:cNvPr id="29699" name="Imag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1300"/>
            <a:ext cx="9144000" cy="661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85838" y="1412875"/>
            <a:ext cx="5918200" cy="31083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FR" sz="2400" dirty="0" smtClean="0">
              <a:latin typeface="Arial"/>
              <a:cs typeface="Arial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Bernard DUHEM  Maisons Paysannes de France </a:t>
            </a:r>
            <a:endParaRPr lang="fr-FR" dirty="0"/>
          </a:p>
        </p:txBody>
      </p:sp>
      <p:pic>
        <p:nvPicPr>
          <p:cNvPr id="31747" name="Imag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"/>
            <a:ext cx="9144000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781</Words>
  <Application>Microsoft Macintosh PowerPoint</Application>
  <PresentationFormat>Affichage à l'écran (4:3)</PresentationFormat>
  <Paragraphs>171</Paragraphs>
  <Slides>43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Modèle de conception</vt:lpstr>
      </vt:variant>
      <vt:variant>
        <vt:i4>2</vt:i4>
      </vt:variant>
      <vt:variant>
        <vt:lpstr>Titres des diapositives</vt:lpstr>
      </vt:variant>
      <vt:variant>
        <vt:i4>43</vt:i4>
      </vt:variant>
    </vt:vector>
  </HeadingPairs>
  <TitlesOfParts>
    <vt:vector size="56" baseType="lpstr">
      <vt:lpstr>Arial</vt:lpstr>
      <vt:lpstr>Calibri</vt:lpstr>
      <vt:lpstr>Times New Roman</vt:lpstr>
      <vt:lpstr>Wingdings</vt:lpstr>
      <vt:lpstr>ＭＳ Ｐゴシック</vt:lpstr>
      <vt:lpstr>Lucida Sans Unicode</vt:lpstr>
      <vt:lpstr>Arial Narrow</vt:lpstr>
      <vt:lpstr>Arial Unicode MS</vt:lpstr>
      <vt:lpstr>Liberation Sans</vt:lpstr>
      <vt:lpstr>MS Gothic</vt:lpstr>
      <vt:lpstr>Symbol</vt:lpstr>
      <vt:lpstr>Thème Office</vt:lpstr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   </vt:lpstr>
      <vt:lpstr>LA RT EX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</vt:vector>
  </TitlesOfParts>
  <Company>BDH Consultant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 et B DUHEM</dc:creator>
  <cp:lastModifiedBy>Roland GRIMA</cp:lastModifiedBy>
  <cp:revision>59</cp:revision>
  <dcterms:created xsi:type="dcterms:W3CDTF">2012-09-10T14:29:13Z</dcterms:created>
  <dcterms:modified xsi:type="dcterms:W3CDTF">2012-12-02T10:34:42Z</dcterms:modified>
</cp:coreProperties>
</file>